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720" r:id="rId4"/>
    <p:sldMasterId id="2147483759" r:id="rId5"/>
  </p:sldMasterIdLst>
  <p:notesMasterIdLst>
    <p:notesMasterId r:id="rId37"/>
  </p:notesMasterIdLst>
  <p:sldIdLst>
    <p:sldId id="256" r:id="rId6"/>
    <p:sldId id="404" r:id="rId7"/>
    <p:sldId id="410" r:id="rId8"/>
    <p:sldId id="405" r:id="rId9"/>
    <p:sldId id="420" r:id="rId10"/>
    <p:sldId id="413" r:id="rId11"/>
    <p:sldId id="400" r:id="rId12"/>
    <p:sldId id="401" r:id="rId13"/>
    <p:sldId id="366" r:id="rId14"/>
    <p:sldId id="409" r:id="rId15"/>
    <p:sldId id="380" r:id="rId16"/>
    <p:sldId id="379" r:id="rId17"/>
    <p:sldId id="378" r:id="rId18"/>
    <p:sldId id="383" r:id="rId19"/>
    <p:sldId id="350" r:id="rId20"/>
    <p:sldId id="369" r:id="rId21"/>
    <p:sldId id="386" r:id="rId22"/>
    <p:sldId id="334" r:id="rId23"/>
    <p:sldId id="349" r:id="rId24"/>
    <p:sldId id="374" r:id="rId25"/>
    <p:sldId id="407" r:id="rId26"/>
    <p:sldId id="408" r:id="rId27"/>
    <p:sldId id="403" r:id="rId28"/>
    <p:sldId id="415" r:id="rId29"/>
    <p:sldId id="416" r:id="rId30"/>
    <p:sldId id="417" r:id="rId31"/>
    <p:sldId id="418" r:id="rId32"/>
    <p:sldId id="339" r:id="rId33"/>
    <p:sldId id="419" r:id="rId34"/>
    <p:sldId id="421" r:id="rId35"/>
    <p:sldId id="33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6277843588135"/>
          <c:y val="8.301243366477E-2"/>
          <c:w val="0.51047122581899496"/>
          <c:h val="0.90238907432806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C8-47C6-821C-A8B304A6BC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AC8-47C6-821C-A8B304A6BC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AC8-47C6-821C-A8B304A6BC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8-47C6-821C-A8B304A6BC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C8-47C6-821C-A8B304A6BC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AC8-47C6-821C-A8B304A6BC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8-47C6-821C-A8B304A6BCEB}"/>
              </c:ext>
            </c:extLst>
          </c:dPt>
          <c:dLbls>
            <c:dLbl>
              <c:idx val="0"/>
              <c:layout>
                <c:manualLayout>
                  <c:x val="-5.2860985297191833E-2"/>
                  <c:y val="3.41378425715371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defRPr>
                    </a:pPr>
                    <a:fld id="{D76B75BD-1224-497A-817A-A90D0F720972}" type="CATEGORYNAME">
                      <a:rPr lang="ka-GE" sz="1400">
                        <a:latin typeface="Sylfaen" panose="010A0502050306030303" pitchFamily="18" charset="0"/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Sylfaen" panose="010A0502050306030303" pitchFamily="18" charset="0"/>
                        </a:defRPr>
                      </a:pPr>
                      <a:t>[CATEGORY NAME]</a:t>
                    </a:fld>
                    <a:r>
                      <a:rPr lang="ka-GE" sz="1400">
                        <a:latin typeface="Sylfaen" panose="010A0502050306030303" pitchFamily="18" charset="0"/>
                      </a:rPr>
                      <a:t> 20.2%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76259494111909"/>
                      <c:h val="0.302977951944733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C8-47C6-821C-A8B304A6BCEB}"/>
                </c:ext>
              </c:extLst>
            </c:dLbl>
            <c:dLbl>
              <c:idx val="1"/>
              <c:layout>
                <c:manualLayout>
                  <c:x val="1.8033586509642242E-4"/>
                  <c:y val="-0.131154280897369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9288319048612"/>
                      <c:h val="0.15606030997950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AC8-47C6-821C-A8B304A6BCEB}"/>
                </c:ext>
              </c:extLst>
            </c:dLbl>
            <c:dLbl>
              <c:idx val="2"/>
              <c:layout>
                <c:manualLayout>
                  <c:x val="-3.7991777576475504E-2"/>
                  <c:y val="-8.57165695357617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defRPr>
                    </a:pPr>
                    <a:fld id="{F2D9EC60-CEBF-4BB7-BE64-A54BF964C9AC}" type="CATEGORYNAME">
                      <a:rPr lang="ka-GE" sz="1400">
                        <a:latin typeface="Sylfaen" panose="010A0502050306030303" pitchFamily="18" charset="0"/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Sylfaen" panose="010A0502050306030303" pitchFamily="18" charset="0"/>
                        </a:defRPr>
                      </a:pPr>
                      <a:t>[CATEGORY NAME]</a:t>
                    </a:fld>
                    <a:r>
                      <a:rPr lang="ka-GE" sz="1400">
                        <a:latin typeface="Sylfaen" panose="010A0502050306030303" pitchFamily="18" charset="0"/>
                      </a:rPr>
                      <a:t> </a:t>
                    </a:r>
                    <a:fld id="{BFBEB796-4205-4629-AFD2-4CA667B0118D}" type="PERCENTAGE">
                      <a:rPr lang="ka-GE" sz="1400" baseline="0">
                        <a:latin typeface="Sylfaen" panose="010A0502050306030303" pitchFamily="18" charset="0"/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Sylfaen" panose="010A0502050306030303" pitchFamily="18" charset="0"/>
                        </a:defRPr>
                      </a:pPr>
                      <a:t>[PERCENTAGE]</a:t>
                    </a:fld>
                    <a:endParaRPr lang="ka-GE" sz="1400">
                      <a:latin typeface="Sylfaen" panose="010A0502050306030303" pitchFamily="18" charset="0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26369823241119"/>
                      <c:h val="0.1800562563755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C8-47C6-821C-A8B304A6BCEB}"/>
                </c:ext>
              </c:extLst>
            </c:dLbl>
            <c:dLbl>
              <c:idx val="3"/>
              <c:layout>
                <c:manualLayout>
                  <c:x val="-2.7856270178617054E-2"/>
                  <c:y val="1.070569948870694E-2"/>
                </c:manualLayout>
              </c:layout>
              <c:tx>
                <c:rich>
                  <a:bodyPr/>
                  <a:lstStyle/>
                  <a:p>
                    <a:fld id="{7745580E-BD3C-4849-9573-29899301D9CE}" type="CATEGORYNAME">
                      <a:rPr lang="ka-GE"/>
                      <a:pPr/>
                      <a:t>[CATEGORY NAME]</a:t>
                    </a:fld>
                    <a:r>
                      <a:rPr lang="ka-GE"/>
                      <a:t> </a:t>
                    </a:r>
                  </a:p>
                  <a:p>
                    <a:r>
                      <a:rPr lang="ka-GE"/>
                      <a:t>6.8%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5281629619306"/>
                      <c:h val="0.18628810084870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C8-47C6-821C-A8B304A6BCEB}"/>
                </c:ext>
              </c:extLst>
            </c:dLbl>
            <c:dLbl>
              <c:idx val="4"/>
              <c:layout>
                <c:manualLayout>
                  <c:x val="-3.0864283557475669E-2"/>
                  <c:y val="-6.47742207406556E-2"/>
                </c:manualLayout>
              </c:layout>
              <c:tx>
                <c:rich>
                  <a:bodyPr/>
                  <a:lstStyle/>
                  <a:p>
                    <a:fld id="{2C687A10-6A1A-4727-8D4C-ACEC4203C285}" type="CATEGORYNAME">
                      <a:rPr lang="ka-GE"/>
                      <a:pPr/>
                      <a:t>[CATEGORY NAME]</a:t>
                    </a:fld>
                    <a:r>
                      <a:rPr lang="ka-GE" baseline="0"/>
                      <a:t>
2.7%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AC8-47C6-821C-A8B304A6BCEB}"/>
                </c:ext>
              </c:extLst>
            </c:dLbl>
            <c:dLbl>
              <c:idx val="5"/>
              <c:layout>
                <c:manualLayout>
                  <c:x val="1.3933988339953076E-2"/>
                  <c:y val="-2.9945446982937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defRPr>
                    </a:pPr>
                    <a:fld id="{D1DBE938-B143-41E7-B62E-65C2729A0B4D}" type="CATEGORYNAME">
                      <a:rPr lang="ka-GE" sz="1400">
                        <a:latin typeface="Sylfaen" panose="010A0502050306030303" pitchFamily="18" charset="0"/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Sylfaen" panose="010A0502050306030303" pitchFamily="18" charset="0"/>
                        </a:defRPr>
                      </a:pPr>
                      <a:t>[CATEGORY NAME]</a:t>
                    </a:fld>
                    <a:r>
                      <a:rPr lang="ka-GE" sz="1400" baseline="0">
                        <a:latin typeface="Sylfaen" panose="010A0502050306030303" pitchFamily="18" charset="0"/>
                      </a:rPr>
                      <a:t>
13.8%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727572991429167"/>
                      <c:h val="0.16792037856581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C8-47C6-821C-A8B304A6BCEB}"/>
                </c:ext>
              </c:extLst>
            </c:dLbl>
            <c:dLbl>
              <c:idx val="6"/>
              <c:layout>
                <c:manualLayout>
                  <c:x val="3.8681253338907859E-2"/>
                  <c:y val="1.9510699848650306E-3"/>
                </c:manualLayout>
              </c:layout>
              <c:tx>
                <c:rich>
                  <a:bodyPr/>
                  <a:lstStyle/>
                  <a:p>
                    <a:fld id="{1438B679-AA38-4EE7-8356-8B11E1E748B5}" type="CATEGORYNAME">
                      <a:rPr lang="ka-GE"/>
                      <a:pPr/>
                      <a:t>[CATEGORY NAME]</a:t>
                    </a:fld>
                    <a:r>
                      <a:rPr lang="ka-GE" baseline="0"/>
                      <a:t>
8.5%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C8-47C6-821C-A8B304A6BC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გადამდები, დედათა, ნეონატალური, ნუტრიციული</c:v>
                </c:pt>
                <c:pt idx="1">
                  <c:v>გსდ</c:v>
                </c:pt>
                <c:pt idx="2">
                  <c:v>კიბო</c:v>
                </c:pt>
                <c:pt idx="3">
                  <c:v>ქრდ</c:v>
                </c:pt>
                <c:pt idx="4">
                  <c:v>დიაბეტი</c:v>
                </c:pt>
                <c:pt idx="5">
                  <c:v>სხვა აგდ</c:v>
                </c:pt>
                <c:pt idx="6">
                  <c:v>ტრავმები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.0">
                  <c:v>20.2</c:v>
                </c:pt>
                <c:pt idx="1">
                  <c:v>32</c:v>
                </c:pt>
                <c:pt idx="2">
                  <c:v>16</c:v>
                </c:pt>
                <c:pt idx="3">
                  <c:v>6.8</c:v>
                </c:pt>
                <c:pt idx="4">
                  <c:v>2.7</c:v>
                </c:pt>
                <c:pt idx="5">
                  <c:v>13.8</c:v>
                </c:pt>
                <c:pt idx="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8-47C6-821C-A8B304A6B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5327597939142"/>
          <c:y val="9.7610828899838548E-2"/>
          <c:w val="0.51047122581899496"/>
          <c:h val="0.90238907432806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C8-47C6-821C-A8B304A6BC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AC8-47C6-821C-A8B304A6BC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AC8-47C6-821C-A8B304A6BC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8-47C6-821C-A8B304A6BC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C8-47C6-821C-A8B304A6BC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AC8-47C6-821C-A8B304A6BC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8-47C6-821C-A8B304A6BCEB}"/>
              </c:ext>
            </c:extLst>
          </c:dPt>
          <c:dLbls>
            <c:dLbl>
              <c:idx val="0"/>
              <c:layout>
                <c:manualLayout>
                  <c:x val="-0.15432098765432098"/>
                  <c:y val="-0.1731799664956768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735855934674832"/>
                      <c:h val="0.1415201415605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C8-47C6-821C-A8B304A6BCEB}"/>
                </c:ext>
              </c:extLst>
            </c:dLbl>
            <c:dLbl>
              <c:idx val="1"/>
              <c:layout>
                <c:manualLayout>
                  <c:x val="-4.6295081170409395E-3"/>
                  <c:y val="0.153200997049674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9286964129483"/>
                      <c:h val="0.17116578628645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AC8-47C6-821C-A8B304A6BCEB}"/>
                </c:ext>
              </c:extLst>
            </c:dLbl>
            <c:dLbl>
              <c:idx val="2"/>
              <c:layout>
                <c:manualLayout>
                  <c:x val="-4.9382716049382713E-2"/>
                  <c:y val="0.1950173541619124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60505978419365"/>
                      <c:h val="0.16330914841900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AC8-47C6-821C-A8B304A6BCEB}"/>
                </c:ext>
              </c:extLst>
            </c:dLbl>
            <c:dLbl>
              <c:idx val="3"/>
              <c:layout>
                <c:manualLayout>
                  <c:x val="-8.7962962962962965E-2"/>
                  <c:y val="5.56239709507553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8-47C6-821C-A8B304A6BCEB}"/>
                </c:ext>
              </c:extLst>
            </c:dLbl>
            <c:dLbl>
              <c:idx val="4"/>
              <c:layout>
                <c:manualLayout>
                  <c:x val="-3.0864197530864255E-2"/>
                  <c:y val="-2.0978749383061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C8-47C6-821C-A8B304A6BCEB}"/>
                </c:ext>
              </c:extLst>
            </c:dLbl>
            <c:dLbl>
              <c:idx val="5"/>
              <c:layout>
                <c:manualLayout>
                  <c:x val="1.1574074074074066E-2"/>
                  <c:y val="1.0909612983661327E-7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319918343540374E-2"/>
                      <c:h val="0.13872336581634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AC8-47C6-821C-A8B304A6BCEB}"/>
                </c:ext>
              </c:extLst>
            </c:dLbl>
            <c:dLbl>
              <c:idx val="6"/>
              <c:layout>
                <c:manualLayout>
                  <c:x val="0.11419753086419752"/>
                  <c:y val="1.951254345530751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8-47C6-821C-A8B304A6BC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გსდ</c:v>
                </c:pt>
                <c:pt idx="1">
                  <c:v>კიბო</c:v>
                </c:pt>
                <c:pt idx="2">
                  <c:v>ქრდ</c:v>
                </c:pt>
                <c:pt idx="3">
                  <c:v>დიაბეტი </c:v>
                </c:pt>
                <c:pt idx="4">
                  <c:v>სხვა აგდ</c:v>
                </c:pt>
                <c:pt idx="5">
                  <c:v>სხვა </c:v>
                </c:pt>
                <c:pt idx="6">
                  <c:v>ტრავმები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69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8-47C6-821C-A8B304A6B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1287964004495E-2"/>
          <c:y val="3.6998396033829102E-2"/>
          <c:w val="0.94190271024477201"/>
          <c:h val="0.5445043000748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თბილისი</c:v>
                </c:pt>
                <c:pt idx="1">
                  <c:v>მცხეთა-თიანეთი</c:v>
                </c:pt>
                <c:pt idx="2">
                  <c:v>შიდა ქართლი</c:v>
                </c:pt>
                <c:pt idx="3">
                  <c:v>კახეთი</c:v>
                </c:pt>
                <c:pt idx="4">
                  <c:v>ქვემო ქართლი</c:v>
                </c:pt>
                <c:pt idx="5">
                  <c:v>იმერეთი</c:v>
                </c:pt>
                <c:pt idx="6">
                  <c:v>სამეგრელო-ზემო სვანეთი</c:v>
                </c:pt>
                <c:pt idx="7">
                  <c:v>გურია</c:v>
                </c:pt>
                <c:pt idx="8">
                  <c:v>აჭარა</c:v>
                </c:pt>
                <c:pt idx="9">
                  <c:v>რაჭა-ლეჩხუმი და ქვემო სვანეთი</c:v>
                </c:pt>
                <c:pt idx="10">
                  <c:v>სამცხე-ჯავახეთი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331</c:v>
                </c:pt>
                <c:pt idx="1">
                  <c:v>220</c:v>
                </c:pt>
                <c:pt idx="2">
                  <c:v>219</c:v>
                </c:pt>
                <c:pt idx="3">
                  <c:v>219</c:v>
                </c:pt>
                <c:pt idx="4">
                  <c:v>196</c:v>
                </c:pt>
                <c:pt idx="5">
                  <c:v>239</c:v>
                </c:pt>
                <c:pt idx="6">
                  <c:v>263</c:v>
                </c:pt>
                <c:pt idx="7">
                  <c:v>284</c:v>
                </c:pt>
                <c:pt idx="8">
                  <c:v>263</c:v>
                </c:pt>
                <c:pt idx="9">
                  <c:v>341</c:v>
                </c:pt>
                <c:pt idx="10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F-4D43-A26D-44A263970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59392"/>
        <c:axId val="194787472"/>
      </c:barChart>
      <c:catAx>
        <c:axId val="1951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attFill prst="pct5">
            <a:fgClr>
              <a:schemeClr val="bg1"/>
            </a:fgClr>
            <a:bgClr>
              <a:schemeClr val="bg1"/>
            </a:bgClr>
          </a:patt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94787472"/>
        <c:crosses val="autoZero"/>
        <c:auto val="1"/>
        <c:lblAlgn val="ctr"/>
        <c:lblOffset val="100"/>
        <c:noMultiLvlLbl val="0"/>
      </c:catAx>
      <c:valAx>
        <c:axId val="19478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951593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 sz="1100" b="1"/>
      </a:pPr>
      <a:endParaRPr lang="ka-G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ka-GE" sz="1200" b="1" i="0" baseline="0" dirty="0">
                <a:solidFill>
                  <a:srgbClr val="002060"/>
                </a:solidFill>
                <a:effectLst/>
              </a:rPr>
              <a:t>ძუძუს კიბოს შეფასებითი ასაკ–სტანდარტიზებული ავადობა და სიკვდილიანობა 100 000 მოსახლეზე, </a:t>
            </a:r>
            <a:r>
              <a:rPr lang="ka-GE" sz="1200" b="1" dirty="0">
                <a:solidFill>
                  <a:srgbClr val="002060"/>
                </a:solidFill>
                <a:effectLst/>
              </a:rPr>
              <a:t>ქვეყნების შედარება, </a:t>
            </a:r>
            <a:r>
              <a:rPr lang="en-US" sz="1200" b="1" dirty="0">
                <a:solidFill>
                  <a:srgbClr val="002060"/>
                </a:solidFill>
                <a:effectLst/>
              </a:rPr>
              <a:t>GLOBOCAN</a:t>
            </a:r>
            <a:endParaRPr lang="ka-GE" sz="1200" b="1" dirty="0">
              <a:solidFill>
                <a:srgbClr val="002060"/>
              </a:solidFill>
              <a:effectLst/>
            </a:endParaRPr>
          </a:p>
        </c:rich>
      </c:tx>
      <c:layout>
        <c:manualLayout>
          <c:xMode val="edge"/>
          <c:yMode val="edge"/>
          <c:x val="0.12516677526896275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>
        <c:manualLayout>
          <c:layoutTarget val="inner"/>
          <c:xMode val="edge"/>
          <c:yMode val="edge"/>
          <c:x val="4.504437971645623E-2"/>
          <c:y val="0.19857005855037352"/>
          <c:w val="0.93377564919372547"/>
          <c:h val="0.67333737129012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A-4CF7-A97B-2B447CAC4A21}"/>
              </c:ext>
            </c:extLst>
          </c:dPt>
          <c:cat>
            <c:strRef>
              <c:f>Sheet1!$A$2:$A$9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52.1</c:v>
                </c:pt>
                <c:pt idx="1">
                  <c:v>48.7</c:v>
                </c:pt>
                <c:pt idx="2">
                  <c:v>45.9</c:v>
                </c:pt>
                <c:pt idx="3">
                  <c:v>45.6</c:v>
                </c:pt>
                <c:pt idx="4">
                  <c:v>25.4</c:v>
                </c:pt>
                <c:pt idx="5">
                  <c:v>74.099999999999994</c:v>
                </c:pt>
                <c:pt idx="6">
                  <c:v>44</c:v>
                </c:pt>
                <c:pt idx="7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1-4522-8F24-F5FC094AF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17.600000000000001</c:v>
                </c:pt>
                <c:pt idx="1">
                  <c:v>16.3</c:v>
                </c:pt>
                <c:pt idx="2">
                  <c:v>14.2</c:v>
                </c:pt>
                <c:pt idx="3">
                  <c:v>17.2</c:v>
                </c:pt>
                <c:pt idx="4">
                  <c:v>8.6</c:v>
                </c:pt>
                <c:pt idx="5">
                  <c:v>24.3</c:v>
                </c:pt>
                <c:pt idx="6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1-4522-8F24-F5FC094AF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445680"/>
        <c:axId val="248446240"/>
      </c:barChart>
      <c:catAx>
        <c:axId val="2484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8446240"/>
        <c:crosses val="autoZero"/>
        <c:auto val="1"/>
        <c:lblAlgn val="ctr"/>
        <c:lblOffset val="100"/>
        <c:noMultiLvlLbl val="0"/>
      </c:catAx>
      <c:valAx>
        <c:axId val="24844624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84456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23116868455958"/>
          <c:y val="0.24199946160576083"/>
          <c:w val="0.54046897983905851"/>
          <c:h val="0.2408860530364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 w="44450">
      <a:solidFill>
        <a:schemeClr val="accent1"/>
      </a:solidFill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ka-GE" sz="1050" b="1" i="0" baseline="0" dirty="0">
                <a:solidFill>
                  <a:srgbClr val="002060"/>
                </a:solidFill>
                <a:effectLst/>
              </a:rPr>
              <a:t> შარდის ბუშტის კიბოს შეფასებითი ასაკ–სტანდარტიზებული ავადობა და სიკვდილიანობა 100 000 კაცზე, </a:t>
            </a:r>
            <a:r>
              <a:rPr lang="ka-GE" sz="1050" b="1" dirty="0">
                <a:solidFill>
                  <a:srgbClr val="002060"/>
                </a:solidFill>
                <a:effectLst/>
              </a:rPr>
              <a:t>ქვეყნების შედარება, </a:t>
            </a:r>
            <a:r>
              <a:rPr lang="en-US" sz="1050" b="1" dirty="0">
                <a:solidFill>
                  <a:srgbClr val="002060"/>
                </a:solidFill>
                <a:effectLst/>
              </a:rPr>
              <a:t>GLOBOCAN</a:t>
            </a:r>
            <a:endParaRPr lang="ka-GE" sz="1050" b="1" dirty="0">
              <a:solidFill>
                <a:srgbClr val="002060"/>
              </a:solidFill>
              <a:effectLst/>
            </a:endParaRPr>
          </a:p>
        </c:rich>
      </c:tx>
      <c:layout>
        <c:manualLayout>
          <c:xMode val="edge"/>
          <c:yMode val="edge"/>
          <c:x val="0.12516677173595062"/>
          <c:y val="1.682438343855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>
        <c:manualLayout>
          <c:layoutTarget val="inner"/>
          <c:xMode val="edge"/>
          <c:yMode val="edge"/>
          <c:x val="5.6469107336336845E-2"/>
          <c:y val="0.20809840741799443"/>
          <c:w val="0.93377564919372547"/>
          <c:h val="0.52352525701729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6A-43A2-BFE1-5BE13FE8CD25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6A-43A2-BFE1-5BE13FE8CD25}"/>
              </c:ext>
            </c:extLst>
          </c:dPt>
          <c:cat>
            <c:strRef>
              <c:f>Sheet1!$A$2:$A$7</c:f>
              <c:strCache>
                <c:ptCount val="5"/>
                <c:pt idx="0">
                  <c:v>ლიტვა</c:v>
                </c:pt>
                <c:pt idx="1">
                  <c:v>რუსეთი</c:v>
                </c:pt>
                <c:pt idx="2">
                  <c:v>აზერბაიჯანი</c:v>
                </c:pt>
                <c:pt idx="3">
                  <c:v>სომხეთი</c:v>
                </c:pt>
                <c:pt idx="4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15.6</c:v>
                </c:pt>
                <c:pt idx="1">
                  <c:v>12.1</c:v>
                </c:pt>
                <c:pt idx="2">
                  <c:v>4.7</c:v>
                </c:pt>
                <c:pt idx="3">
                  <c:v>27.3</c:v>
                </c:pt>
                <c:pt idx="4">
                  <c:v>8.4</c:v>
                </c:pt>
                <c:pt idx="5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3-4566-A056-FF5F929B5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ლიტვა</c:v>
                </c:pt>
                <c:pt idx="1">
                  <c:v>რუსეთი</c:v>
                </c:pt>
                <c:pt idx="2">
                  <c:v>აზერბაიჯანი</c:v>
                </c:pt>
                <c:pt idx="3">
                  <c:v>სომხეთი</c:v>
                </c:pt>
                <c:pt idx="4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6.7</c:v>
                </c:pt>
                <c:pt idx="1">
                  <c:v>5.8</c:v>
                </c:pt>
                <c:pt idx="2">
                  <c:v>2.1</c:v>
                </c:pt>
                <c:pt idx="3">
                  <c:v>11.3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3-4566-A056-FF5F929B5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390608"/>
        <c:axId val="249391168"/>
      </c:barChart>
      <c:catAx>
        <c:axId val="2493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9391168"/>
        <c:crosses val="autoZero"/>
        <c:auto val="1"/>
        <c:lblAlgn val="ctr"/>
        <c:lblOffset val="100"/>
        <c:noMultiLvlLbl val="0"/>
      </c:catAx>
      <c:valAx>
        <c:axId val="2493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9390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28462650959836"/>
          <c:y val="0.83187729440796643"/>
          <c:w val="0.71580316196739147"/>
          <c:h val="0.14752913051473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 w="44450">
      <a:solidFill>
        <a:srgbClr val="0070C0"/>
      </a:solidFill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37853601633129E-2"/>
          <c:y val="0.1593259834469789"/>
          <c:w val="0.93377564919372547"/>
          <c:h val="0.60944841143376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14-42A2-83ED-20D2230CD55C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9-4729-B0E3-5D5EA73D1880}"/>
              </c:ext>
            </c:extLst>
          </c:dPt>
          <c:cat>
            <c:strRef>
              <c:f>Sheet1!$A$2:$A$6</c:f>
              <c:strCache>
                <c:ptCount val="4"/>
                <c:pt idx="0">
                  <c:v>ლიტვა</c:v>
                </c:pt>
                <c:pt idx="1">
                  <c:v>რუსეთი</c:v>
                </c:pt>
                <c:pt idx="2">
                  <c:v>სომხეთი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19.3</c:v>
                </c:pt>
                <c:pt idx="1">
                  <c:v>8</c:v>
                </c:pt>
                <c:pt idx="2">
                  <c:v>0.8</c:v>
                </c:pt>
                <c:pt idx="3">
                  <c:v>2.1</c:v>
                </c:pt>
                <c:pt idx="4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59-4729-B0E3-5D5EA73D18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ლიტვა</c:v>
                </c:pt>
                <c:pt idx="1">
                  <c:v>რუსეთი</c:v>
                </c:pt>
                <c:pt idx="2">
                  <c:v>სომხეთი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59-4729-B0E3-5D5EA73D1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424864"/>
        <c:axId val="247425424"/>
      </c:barChart>
      <c:catAx>
        <c:axId val="2474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7425424"/>
        <c:crosses val="autoZero"/>
        <c:auto val="1"/>
        <c:lblAlgn val="ctr"/>
        <c:lblOffset val="100"/>
        <c:noMultiLvlLbl val="0"/>
      </c:catAx>
      <c:valAx>
        <c:axId val="247425424"/>
        <c:scaling>
          <c:orientation val="minMax"/>
          <c:max val="3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247424864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19148155931058"/>
          <c:y val="0.84408402028925267"/>
          <c:w val="0.70324429226566454"/>
          <c:h val="0.10506628550412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 w="44450">
      <a:solidFill>
        <a:schemeClr val="accent1"/>
      </a:solidFill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-2.2544283413848631E-2"/>
                  <c:y val="-5.697825246459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4-4ABC-B381-8EEC28469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კიბოს რეგიტრი</c:v>
                </c:pt>
                <c:pt idx="1">
                  <c:v>პირველადი პრევენცია</c:v>
                </c:pt>
                <c:pt idx="2">
                  <c:v>სკრინინგი</c:v>
                </c:pt>
                <c:pt idx="3">
                  <c:v>სამედიცინო მომსახურების სტრუქტურიზაცია</c:v>
                </c:pt>
                <c:pt idx="4">
                  <c:v>დიაგნოსტიკა</c:v>
                </c:pt>
                <c:pt idx="5">
                  <c:v>მკურნალობა</c:v>
                </c:pt>
                <c:pt idx="6">
                  <c:v>ფსიქო–სოციალური რეაბილიტაცია</c:v>
                </c:pt>
                <c:pt idx="7">
                  <c:v>პალიატიური მზრუნველობა</c:v>
                </c:pt>
                <c:pt idx="8">
                  <c:v>ადამიანური რესურსების განვითარება</c:v>
                </c:pt>
                <c:pt idx="9">
                  <c:v>პრეციზიოზული მედიცინა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50000</c:v>
                </c:pt>
                <c:pt idx="1">
                  <c:v>2180000</c:v>
                </c:pt>
                <c:pt idx="2">
                  <c:v>3000000</c:v>
                </c:pt>
                <c:pt idx="3" formatCode="#,##0">
                  <c:v>160000</c:v>
                </c:pt>
                <c:pt idx="4">
                  <c:v>7435000</c:v>
                </c:pt>
                <c:pt idx="5">
                  <c:v>33870000</c:v>
                </c:pt>
                <c:pt idx="6">
                  <c:v>60000</c:v>
                </c:pt>
                <c:pt idx="7">
                  <c:v>2035000</c:v>
                </c:pt>
                <c:pt idx="8">
                  <c:v>450000</c:v>
                </c:pt>
                <c:pt idx="9">
                  <c:v>2170000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C43-945E-5F7F740C1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1935952"/>
        <c:axId val="1123890064"/>
        <c:axId val="0"/>
      </c:bar3DChart>
      <c:catAx>
        <c:axId val="113193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123890064"/>
        <c:crosses val="autoZero"/>
        <c:auto val="1"/>
        <c:lblAlgn val="ctr"/>
        <c:lblOffset val="100"/>
        <c:noMultiLvlLbl val="0"/>
      </c:catAx>
      <c:valAx>
        <c:axId val="112389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13193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1E5FA95D-7534-4022-A760-5F8BAC782D40}">
      <dgm:prSet custT="1"/>
      <dgm:spPr>
        <a:xfrm>
          <a:off x="0" y="86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ხედვა</a:t>
          </a:r>
          <a:endParaRPr lang="en-NZ" sz="2400" b="1" dirty="0">
            <a:solidFill>
              <a:schemeClr val="bg1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B2A081BE-7407-480C-8515-E2ED3A8E35BA}" type="par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BD72-3DFF-477B-B07F-B95A9F4AB769}" type="sib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537B73-860C-4022-8D94-32A99F7CD42C}">
      <dgm:prSet custT="1"/>
      <dgm:spPr>
        <a:xfrm rot="5400000">
          <a:off x="5454707" y="-2352305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latin typeface="Sylfaen" panose="010A0502050306030303" pitchFamily="18" charset="0"/>
            </a:rPr>
            <a:t>საქართველოში ნებისმიერ ონკოლოგიურ პაციენტს უნდა ჰქონდეს გადარჩენის მაქსიმალური შესაძლებლობა და ცხოვრების ხარისხიანი  წლები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6DCA67D-4E17-4CCA-9465-65218D17E67C}" type="par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91699-17F1-427E-AB19-D786223FC5F0}" type="sib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46BCF6-47EB-457C-9F5B-67B326C6A080}">
      <dgm:prSet custT="1"/>
      <dgm:spPr>
        <a:xfrm>
          <a:off x="0" y="72076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400" b="1" dirty="0">
              <a:solidFill>
                <a:schemeClr val="bg1"/>
              </a:solidFill>
            </a:rPr>
            <a:t>მიზანი</a:t>
          </a:r>
          <a:endParaRPr lang="en-NZ" sz="24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2F077629-B2AB-4646-A46A-5840A497371C}" type="par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54D49-8149-4C33-AE40-FF7E581B7842}" type="sib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DE2CE2-62F2-4F2A-9EBB-3A1D1E4FB7AC}">
      <dgm:prSet custT="1"/>
      <dgm:spPr>
        <a:xfrm rot="5400000">
          <a:off x="5454707" y="-1632401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</a:pPr>
          <a:r>
            <a:rPr lang="ka-GE" sz="2000" b="1" dirty="0">
              <a:solidFill>
                <a:srgbClr val="002060"/>
              </a:solidFill>
              <a:latin typeface="Sylfaen" panose="010A0502050306030303" pitchFamily="18" charset="0"/>
            </a:rPr>
            <a:t>ონკოლოგიურ დაავადებებთან დაკავშირებული ავადობითა და სიკვდილიანობით გამოწვეული თავიდან აცილებადი ტვირთის შემცირება მულტისექტორული თანამშრომლობის გზით, ნებისმიერ ასაკში მოსახლეობის ჯანმრთელობისა და პროდუქტიულობის მაღალი სტანდარტების უზრუნველყოფის მიზნით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2EBF6A2E-4CAF-45C0-9DB2-3C6FD2D606E7}" type="par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2A2CD-9D22-471F-A980-E8E32247A6EA}" type="sib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DDEBC142-3177-40E8-B2BA-C98D28B745D7}" type="pres">
      <dgm:prSet presAssocID="{1E5FA95D-7534-4022-A760-5F8BAC782D40}" presName="linNode" presStyleCnt="0"/>
      <dgm:spPr/>
    </dgm:pt>
    <dgm:pt modelId="{C13BFBB4-A391-4CB8-BA69-58BF33982562}" type="pres">
      <dgm:prSet presAssocID="{1E5FA95D-7534-4022-A760-5F8BAC782D40}" presName="parentText" presStyleLbl="node1" presStyleIdx="0" presStyleCnt="2" custScaleX="67394" custScaleY="4470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A692F41-B4EC-4835-8BD4-42FAE21C50CC}" type="pres">
      <dgm:prSet presAssocID="{1E5FA95D-7534-4022-A760-5F8BAC782D40}" presName="descendantText" presStyleLbl="alignAccFollowNode1" presStyleIdx="0" presStyleCnt="2" custScaleX="186334" custScaleY="48843" custLinFactNeighborX="1097" custLinFactNeighborY="3848">
        <dgm:presLayoutVars>
          <dgm:bulletEnabled val="1"/>
        </dgm:presLayoutVars>
      </dgm:prSet>
      <dgm:spPr>
        <a:prstGeom prst="round2SameRect">
          <a:avLst/>
        </a:prstGeom>
      </dgm:spPr>
    </dgm:pt>
    <dgm:pt modelId="{99910D06-97FF-4AFA-B7B6-35CAB53A4D02}" type="pres">
      <dgm:prSet presAssocID="{02DEBD72-3DFF-477B-B07F-B95A9F4AB769}" presName="sp" presStyleCnt="0"/>
      <dgm:spPr/>
    </dgm:pt>
    <dgm:pt modelId="{9F2E1A76-DD2A-4357-A92A-71E3BF6719CA}" type="pres">
      <dgm:prSet presAssocID="{7A46BCF6-47EB-457C-9F5B-67B326C6A080}" presName="linNode" presStyleCnt="0"/>
      <dgm:spPr/>
    </dgm:pt>
    <dgm:pt modelId="{1E2F71E4-9DBA-47A4-BFAF-7CE83BF61377}" type="pres">
      <dgm:prSet presAssocID="{7A46BCF6-47EB-457C-9F5B-67B326C6A080}" presName="parentText" presStyleLbl="node1" presStyleIdx="1" presStyleCnt="2" custScaleX="55314" custScaleY="83235" custLinFactNeighborX="3" custLinFactNeighborY="-101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1DE1AB-3355-446D-A0A9-5D2C5478E9DC}" type="pres">
      <dgm:prSet presAssocID="{7A46BCF6-47EB-457C-9F5B-67B326C6A080}" presName="descendantText" presStyleLbl="alignAccFollowNode1" presStyleIdx="1" presStyleCnt="2" custScaleX="145914" custScaleY="95950" custLinFactNeighborX="1341" custLinFactNeighborY="-1059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AD429516-4077-482C-B305-B7FCD39FA2A0}" srcId="{7745B66C-9800-4304-90AE-7FA62AB195D5}" destId="{7A46BCF6-47EB-457C-9F5B-67B326C6A080}" srcOrd="1" destOrd="0" parTransId="{2F077629-B2AB-4646-A46A-5840A497371C}" sibTransId="{97E54D49-8149-4C33-AE40-FF7E581B7842}"/>
    <dgm:cxn modelId="{BAF0C229-C9EA-4A7D-992A-2F03632995CA}" srcId="{1E5FA95D-7534-4022-A760-5F8BAC782D40}" destId="{69537B73-860C-4022-8D94-32A99F7CD42C}" srcOrd="0" destOrd="0" parTransId="{A6DCA67D-4E17-4CCA-9465-65218D17E67C}" sibTransId="{63891699-17F1-427E-AB19-D786223FC5F0}"/>
    <dgm:cxn modelId="{ED112E62-429D-460B-9E64-410C36EABD0F}" type="presOf" srcId="{1E5FA95D-7534-4022-A760-5F8BAC782D40}" destId="{C13BFBB4-A391-4CB8-BA69-58BF33982562}" srcOrd="0" destOrd="0" presId="urn:microsoft.com/office/officeart/2005/8/layout/vList5"/>
    <dgm:cxn modelId="{6EB82D67-52D1-4ED3-BB03-59BA28A76D49}" type="presOf" srcId="{7745B66C-9800-4304-90AE-7FA62AB195D5}" destId="{128C32BF-48C2-4C6B-B420-BEAC58F35341}" srcOrd="0" destOrd="0" presId="urn:microsoft.com/office/officeart/2005/8/layout/vList5"/>
    <dgm:cxn modelId="{0A9D3752-CC9A-4AF6-91CB-0C1F4825EC36}" srcId="{7745B66C-9800-4304-90AE-7FA62AB195D5}" destId="{1E5FA95D-7534-4022-A760-5F8BAC782D40}" srcOrd="0" destOrd="0" parTransId="{B2A081BE-7407-480C-8515-E2ED3A8E35BA}" sibTransId="{02DEBD72-3DFF-477B-B07F-B95A9F4AB769}"/>
    <dgm:cxn modelId="{85001F86-E098-4255-9EEA-C3EB1C51B6D7}" srcId="{7A46BCF6-47EB-457C-9F5B-67B326C6A080}" destId="{45DE2CE2-62F2-4F2A-9EBB-3A1D1E4FB7AC}" srcOrd="0" destOrd="0" parTransId="{2EBF6A2E-4CAF-45C0-9DB2-3C6FD2D606E7}" sibTransId="{3522A2CD-9D22-471F-A980-E8E32247A6EA}"/>
    <dgm:cxn modelId="{651D0589-690E-42A6-839B-527495BF8DDB}" type="presOf" srcId="{7A46BCF6-47EB-457C-9F5B-67B326C6A080}" destId="{1E2F71E4-9DBA-47A4-BFAF-7CE83BF61377}" srcOrd="0" destOrd="0" presId="urn:microsoft.com/office/officeart/2005/8/layout/vList5"/>
    <dgm:cxn modelId="{9D74E8A2-3086-44AA-AF57-DA46277A521E}" type="presOf" srcId="{69537B73-860C-4022-8D94-32A99F7CD42C}" destId="{1A692F41-B4EC-4835-8BD4-42FAE21C50CC}" srcOrd="0" destOrd="0" presId="urn:microsoft.com/office/officeart/2005/8/layout/vList5"/>
    <dgm:cxn modelId="{949A76F9-714F-4467-9701-043169211F1D}" type="presOf" srcId="{45DE2CE2-62F2-4F2A-9EBB-3A1D1E4FB7AC}" destId="{171DE1AB-3355-446D-A0A9-5D2C5478E9DC}" srcOrd="0" destOrd="0" presId="urn:microsoft.com/office/officeart/2005/8/layout/vList5"/>
    <dgm:cxn modelId="{3D3DB2E3-440D-4C2C-8010-BE0498443539}" type="presParOf" srcId="{128C32BF-48C2-4C6B-B420-BEAC58F35341}" destId="{DDEBC142-3177-40E8-B2BA-C98D28B745D7}" srcOrd="0" destOrd="0" presId="urn:microsoft.com/office/officeart/2005/8/layout/vList5"/>
    <dgm:cxn modelId="{8811DFED-6A4E-4624-9C16-0979959F3A6C}" type="presParOf" srcId="{DDEBC142-3177-40E8-B2BA-C98D28B745D7}" destId="{C13BFBB4-A391-4CB8-BA69-58BF33982562}" srcOrd="0" destOrd="0" presId="urn:microsoft.com/office/officeart/2005/8/layout/vList5"/>
    <dgm:cxn modelId="{ED7C1205-9E9A-465A-AAF5-371BABF0330D}" type="presParOf" srcId="{DDEBC142-3177-40E8-B2BA-C98D28B745D7}" destId="{1A692F41-B4EC-4835-8BD4-42FAE21C50CC}" srcOrd="1" destOrd="0" presId="urn:microsoft.com/office/officeart/2005/8/layout/vList5"/>
    <dgm:cxn modelId="{6FBAEE10-C198-4E00-9FD2-162120A0551B}" type="presParOf" srcId="{128C32BF-48C2-4C6B-B420-BEAC58F35341}" destId="{99910D06-97FF-4AFA-B7B6-35CAB53A4D02}" srcOrd="1" destOrd="0" presId="urn:microsoft.com/office/officeart/2005/8/layout/vList5"/>
    <dgm:cxn modelId="{28979968-FF3E-418B-AAA0-9B92BF872EB0}" type="presParOf" srcId="{128C32BF-48C2-4C6B-B420-BEAC58F35341}" destId="{9F2E1A76-DD2A-4357-A92A-71E3BF6719CA}" srcOrd="2" destOrd="0" presId="urn:microsoft.com/office/officeart/2005/8/layout/vList5"/>
    <dgm:cxn modelId="{E9B3CA04-4D4E-41A6-A91C-4163C3CAF495}" type="presParOf" srcId="{9F2E1A76-DD2A-4357-A92A-71E3BF6719CA}" destId="{1E2F71E4-9DBA-47A4-BFAF-7CE83BF61377}" srcOrd="0" destOrd="0" presId="urn:microsoft.com/office/officeart/2005/8/layout/vList5"/>
    <dgm:cxn modelId="{DE8F4BA9-44B3-41D0-B4FC-6B3F45F56F83}" type="presParOf" srcId="{9F2E1A76-DD2A-4357-A92A-71E3BF6719CA}" destId="{171DE1AB-3355-446D-A0A9-5D2C5478E9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1E5FA95D-7534-4022-A760-5F8BAC782D40}">
      <dgm:prSet custT="1"/>
      <dgm:spPr>
        <a:xfrm>
          <a:off x="0" y="86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1</a:t>
          </a:r>
          <a:endParaRPr lang="en-NZ" sz="18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B2A081BE-7407-480C-8515-E2ED3A8E35BA}" type="par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BD72-3DFF-477B-B07F-B95A9F4AB769}" type="sib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537B73-860C-4022-8D94-32A99F7CD42C}">
      <dgm:prSet custT="1"/>
      <dgm:spPr>
        <a:xfrm rot="5400000">
          <a:off x="5454707" y="-2352305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კიბოს გავრცელების შესახებ სრულყოფილი, ზუსტი და დროული მონაცემებისადმი ხელმისაწვდომობა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6DCA67D-4E17-4CCA-9465-65218D17E67C}" type="par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91699-17F1-427E-AB19-D786223FC5F0}" type="sib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46BCF6-47EB-457C-9F5B-67B326C6A080}">
      <dgm:prSet custT="1"/>
      <dgm:spPr>
        <a:xfrm>
          <a:off x="0" y="72076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2</a:t>
          </a:r>
          <a:endParaRPr lang="en-NZ" sz="18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2F077629-B2AB-4646-A46A-5840A497371C}" type="par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54D49-8149-4C33-AE40-FF7E581B7842}" type="sib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DE2CE2-62F2-4F2A-9EBB-3A1D1E4FB7AC}">
      <dgm:prSet custT="1"/>
      <dgm:spPr>
        <a:xfrm rot="5400000">
          <a:off x="5454707" y="-1632401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ცხოვრების არაჯანსაღ წესთან (თამბაქოს მოხმარება, დაბალი ფიზიკური აქტივობა, სიმსუქნე, არასწორი კვება) და სხვა ფაქტორებთან (გარემო, პროფესიული, ინფექციური) დაკავშირებული კიბოს რისკის შემცირება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2EBF6A2E-4CAF-45C0-9DB2-3C6FD2D606E7}" type="par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2A2CD-9D22-471F-A980-E8E32247A6EA}" type="sib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12A600-339E-401B-BF0E-F1D2CDB51DB9}">
      <dgm:prSet custT="1"/>
      <dgm:spPr>
        <a:xfrm>
          <a:off x="0" y="1479431"/>
          <a:ext cx="3030015" cy="1001928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3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97BB044-7102-4BFD-9EE0-AECF06DBD99D}" type="par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6F8603-21BA-4179-BC99-BC00099C30D0}" type="sib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694A3-5E90-45F3-BA02-8C7D27F194DD}">
      <dgm:prSet custT="1"/>
      <dgm:spPr>
        <a:xfrm rot="5400000">
          <a:off x="5183636" y="-712950"/>
          <a:ext cx="1079450" cy="5386693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კიბოს სკრინინგის ეფექტიანობის გაზრდის მიზნით ორგანიზებული სკრინინგის და ხარისხის უზრუნველყოფის სისტემების დანერგვა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D34E92F3-CBA5-4649-AA06-9587D6DE1081}" type="par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B41F9-5BF7-4719-B1B0-2FDEBBC853C5}" type="sib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1DB11A-8A62-47AD-8D35-E3300B1F998C}">
      <dgm:prSet custT="1"/>
      <dgm:spPr>
        <a:xfrm>
          <a:off x="0" y="255440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4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0B43886-5021-4AAD-83A2-48541CA657D6}" type="par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0884BA-6577-42B1-AEAF-D107B6E7DE77}" type="sib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ED118-BEF9-433A-9145-6D9209CA61A8}">
      <dgm:prSet custT="1"/>
      <dgm:spPr>
        <a:xfrm rot="5400000">
          <a:off x="5454707" y="201234"/>
          <a:ext cx="548498" cy="5391959"/>
        </a:xfr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ონკოლოგიური დიაგნოზის მქონე ნებისმიერი მოქალაქისთვის ჯანდაცვის ყველა დონეზე ხარისხიანი მომსახურების ხელმისაწვდომობის გაზრდა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8433D8DA-50BC-431B-AE14-1FA8A5A705F5}" type="par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BDA8C-BB35-4BEB-8058-0CC6971539F3}" type="sib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48CF81-1AE1-44FD-AD2A-AC255CD50F8A}">
      <dgm:prSet custT="1"/>
      <dgm:spPr>
        <a:xfrm>
          <a:off x="0" y="327430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8120AA2-368B-4060-A060-450CE2C597EF}" type="par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EFA32C-E149-40E7-BBE1-6D8699AEC4EE}" type="sib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6113C-3D58-46FC-BF4B-A9DE87B3342C}">
      <dgm:prSet custT="1"/>
      <dgm:spPr>
        <a:xfrm rot="5400000">
          <a:off x="5454707" y="921138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დროული დიაგნოსტიკის გზით კიბოთი სიკვდილიანობის შემცირება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7AE92F2A-07D9-49F3-9509-8C553933DFED}" type="par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E90BE1-6889-4B13-A6C8-6EAB767ED4DB}" type="sib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DDEBC142-3177-40E8-B2BA-C98D28B745D7}" type="pres">
      <dgm:prSet presAssocID="{1E5FA95D-7534-4022-A760-5F8BAC782D40}" presName="linNode" presStyleCnt="0"/>
      <dgm:spPr/>
    </dgm:pt>
    <dgm:pt modelId="{C13BFBB4-A391-4CB8-BA69-58BF33982562}" type="pres">
      <dgm:prSet presAssocID="{1E5FA95D-7534-4022-A760-5F8BAC782D40}" presName="parentText" presStyleLbl="node1" presStyleIdx="0" presStyleCnt="5" custScaleX="33003" custScaleY="57082" custLinFactNeighborX="344" custLinFactNeighborY="-54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A692F41-B4EC-4835-8BD4-42FAE21C50CC}" type="pres">
      <dgm:prSet presAssocID="{1E5FA95D-7534-4022-A760-5F8BAC782D40}" presName="descendantText" presStyleLbl="alignAccFollowNode1" presStyleIdx="0" presStyleCnt="5" custScaleX="186334" custScaleY="62673" custLinFactNeighborX="415" custLinFactNeighborY="1206">
        <dgm:presLayoutVars>
          <dgm:bulletEnabled val="1"/>
        </dgm:presLayoutVars>
      </dgm:prSet>
      <dgm:spPr>
        <a:prstGeom prst="round2SameRect">
          <a:avLst/>
        </a:prstGeom>
      </dgm:spPr>
    </dgm:pt>
    <dgm:pt modelId="{99910D06-97FF-4AFA-B7B6-35CAB53A4D02}" type="pres">
      <dgm:prSet presAssocID="{02DEBD72-3DFF-477B-B07F-B95A9F4AB769}" presName="sp" presStyleCnt="0"/>
      <dgm:spPr/>
    </dgm:pt>
    <dgm:pt modelId="{9F2E1A76-DD2A-4357-A92A-71E3BF6719CA}" type="pres">
      <dgm:prSet presAssocID="{7A46BCF6-47EB-457C-9F5B-67B326C6A080}" presName="linNode" presStyleCnt="0"/>
      <dgm:spPr/>
    </dgm:pt>
    <dgm:pt modelId="{1E2F71E4-9DBA-47A4-BFAF-7CE83BF61377}" type="pres">
      <dgm:prSet presAssocID="{7A46BCF6-47EB-457C-9F5B-67B326C6A080}" presName="parentText" presStyleLbl="node1" presStyleIdx="1" presStyleCnt="5" custScaleX="26470" custScaleY="46902" custLinFactNeighborX="438" custLinFactNeighborY="-455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1DE1AB-3355-446D-A0A9-5D2C5478E9DC}" type="pres">
      <dgm:prSet presAssocID="{7A46BCF6-47EB-457C-9F5B-67B326C6A080}" presName="descendantText" presStyleLbl="alignAccFollowNode1" presStyleIdx="1" presStyleCnt="5" custScaleX="145914" custScaleY="74880" custLinFactNeighborX="647" custLinFactNeighborY="-4742">
        <dgm:presLayoutVars>
          <dgm:bulletEnabled val="1"/>
        </dgm:presLayoutVars>
      </dgm:prSet>
      <dgm:spPr>
        <a:prstGeom prst="round2SameRect">
          <a:avLst/>
        </a:prstGeom>
      </dgm:spPr>
    </dgm:pt>
    <dgm:pt modelId="{F5C5AB48-501C-41F2-815E-63DE4F6F24E5}" type="pres">
      <dgm:prSet presAssocID="{97E54D49-8149-4C33-AE40-FF7E581B7842}" presName="sp" presStyleCnt="0"/>
      <dgm:spPr/>
    </dgm:pt>
    <dgm:pt modelId="{29DA5AA7-05DA-4C08-AAD3-0935FB42221E}" type="pres">
      <dgm:prSet presAssocID="{A312A600-339E-401B-BF0E-F1D2CDB51DB9}" presName="linNode" presStyleCnt="0"/>
      <dgm:spPr/>
    </dgm:pt>
    <dgm:pt modelId="{9E83874A-EA5F-4BD9-AD2C-32C3DEC3DF5F}" type="pres">
      <dgm:prSet presAssocID="{A312A600-339E-401B-BF0E-F1D2CDB51DB9}" presName="parentText" presStyleLbl="node1" presStyleIdx="2" presStyleCnt="5" custScaleX="25362" custScaleY="47614" custLinFactNeighborX="709" custLinFactNeighborY="-730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8AC855-9313-4AEA-9D6D-E652861E9FBD}" type="pres">
      <dgm:prSet presAssocID="{A312A600-339E-401B-BF0E-F1D2CDB51DB9}" presName="descendantText" presStyleLbl="alignAccFollowNode1" presStyleIdx="2" presStyleCnt="5" custScaleX="142125" custScaleY="65189" custLinFactNeighborX="269" custLinFactNeighborY="-3653">
        <dgm:presLayoutVars>
          <dgm:bulletEnabled val="1"/>
        </dgm:presLayoutVars>
      </dgm:prSet>
      <dgm:spPr>
        <a:prstGeom prst="round2SameRect">
          <a:avLst/>
        </a:prstGeom>
      </dgm:spPr>
    </dgm:pt>
    <dgm:pt modelId="{0CE5B310-0CFA-4CF4-9519-74DB3528622D}" type="pres">
      <dgm:prSet presAssocID="{E86F8603-21BA-4179-BC99-BC00099C30D0}" presName="sp" presStyleCnt="0"/>
      <dgm:spPr/>
    </dgm:pt>
    <dgm:pt modelId="{B046EA7E-67B9-4F07-9293-F24F11B8F7FF}" type="pres">
      <dgm:prSet presAssocID="{AC1DB11A-8A62-47AD-8D35-E3300B1F998C}" presName="linNode" presStyleCnt="0"/>
      <dgm:spPr/>
    </dgm:pt>
    <dgm:pt modelId="{F6F6D0A1-0649-4F38-AD68-25C1EC7F259D}" type="pres">
      <dgm:prSet presAssocID="{AC1DB11A-8A62-47AD-8D35-E3300B1F998C}" presName="parentText" presStyleLbl="node1" presStyleIdx="3" presStyleCnt="5" custScaleX="25715" custScaleY="49910" custLinFactNeighborX="0" custLinFactNeighborY="-95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ADAFAC6-7F92-44B4-A100-DC147CB6F6D1}" type="pres">
      <dgm:prSet presAssocID="{AC1DB11A-8A62-47AD-8D35-E3300B1F998C}" presName="descendantText" presStyleLbl="alignAccFollowNode1" presStyleIdx="3" presStyleCnt="5" custScaleX="141345" custScaleY="75082" custLinFactNeighborX="-110" custLinFactNeighborY="-350">
        <dgm:presLayoutVars>
          <dgm:bulletEnabled val="1"/>
        </dgm:presLayoutVars>
      </dgm:prSet>
      <dgm:spPr>
        <a:prstGeom prst="round2SameRect">
          <a:avLst/>
        </a:prstGeom>
      </dgm:spPr>
    </dgm:pt>
    <dgm:pt modelId="{C692F1A2-1CB3-4840-BC02-A1FF1061C353}" type="pres">
      <dgm:prSet presAssocID="{160884BA-6577-42B1-AEAF-D107B6E7DE77}" presName="sp" presStyleCnt="0"/>
      <dgm:spPr/>
    </dgm:pt>
    <dgm:pt modelId="{B477F74D-641E-4A6F-A9E4-74EC1A0929F8}" type="pres">
      <dgm:prSet presAssocID="{6A48CF81-1AE1-44FD-AD2A-AC255CD50F8A}" presName="linNode" presStyleCnt="0"/>
      <dgm:spPr/>
    </dgm:pt>
    <dgm:pt modelId="{1BA70B9C-5D6B-438A-A971-0F1B351FAC7A}" type="pres">
      <dgm:prSet presAssocID="{6A48CF81-1AE1-44FD-AD2A-AC255CD50F8A}" presName="parentText" presStyleLbl="node1" presStyleIdx="4" presStyleCnt="5" custScaleX="26299" custScaleY="50770" custLinFactNeighborX="29" custLinFactNeighborY="200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4F445B-E511-47A7-8E6C-1A7233BCDD2C}" type="pres">
      <dgm:prSet presAssocID="{6A48CF81-1AE1-44FD-AD2A-AC255CD50F8A}" presName="descendantText" presStyleLbl="alignAccFollowNode1" presStyleIdx="4" presStyleCnt="5" custScaleX="141205" custScaleY="51074" custLinFactNeighborX="-694" custLinFactNeighborY="6234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2A4ED05-BB93-4B90-B04F-3F9EFA0E0CEC}" srcId="{7745B66C-9800-4304-90AE-7FA62AB195D5}" destId="{AC1DB11A-8A62-47AD-8D35-E3300B1F998C}" srcOrd="3" destOrd="0" parTransId="{F0B43886-5021-4AAD-83A2-48541CA657D6}" sibTransId="{160884BA-6577-42B1-AEAF-D107B6E7DE77}"/>
    <dgm:cxn modelId="{5700130D-7B72-403A-9B70-563662C54233}" srcId="{A312A600-339E-401B-BF0E-F1D2CDB51DB9}" destId="{F47694A3-5E90-45F3-BA02-8C7D27F194DD}" srcOrd="0" destOrd="0" parTransId="{D34E92F3-CBA5-4649-AA06-9587D6DE1081}" sibTransId="{A90B41F9-5BF7-4719-B1B0-2FDEBBC853C5}"/>
    <dgm:cxn modelId="{BA35720F-C96A-4854-B625-631E76F0E773}" srcId="{AC1DB11A-8A62-47AD-8D35-E3300B1F998C}" destId="{77AED118-BEF9-433A-9145-6D9209CA61A8}" srcOrd="0" destOrd="0" parTransId="{8433D8DA-50BC-431B-AE14-1FA8A5A705F5}" sibTransId="{EA9BDA8C-BB35-4BEB-8058-0CC6971539F3}"/>
    <dgm:cxn modelId="{AD429516-4077-482C-B305-B7FCD39FA2A0}" srcId="{7745B66C-9800-4304-90AE-7FA62AB195D5}" destId="{7A46BCF6-47EB-457C-9F5B-67B326C6A080}" srcOrd="1" destOrd="0" parTransId="{2F077629-B2AB-4646-A46A-5840A497371C}" sibTransId="{97E54D49-8149-4C33-AE40-FF7E581B7842}"/>
    <dgm:cxn modelId="{5D59A218-3505-41AF-95CC-8AC30D7B8EEF}" type="presOf" srcId="{77AED118-BEF9-433A-9145-6D9209CA61A8}" destId="{FADAFAC6-7F92-44B4-A100-DC147CB6F6D1}" srcOrd="0" destOrd="0" presId="urn:microsoft.com/office/officeart/2005/8/layout/vList5"/>
    <dgm:cxn modelId="{BAF0C229-C9EA-4A7D-992A-2F03632995CA}" srcId="{1E5FA95D-7534-4022-A760-5F8BAC782D40}" destId="{69537B73-860C-4022-8D94-32A99F7CD42C}" srcOrd="0" destOrd="0" parTransId="{A6DCA67D-4E17-4CCA-9465-65218D17E67C}" sibTransId="{63891699-17F1-427E-AB19-D786223FC5F0}"/>
    <dgm:cxn modelId="{22EC322B-5F22-4B06-B76B-42B390EA7CE6}" type="presOf" srcId="{A312A600-339E-401B-BF0E-F1D2CDB51DB9}" destId="{9E83874A-EA5F-4BD9-AD2C-32C3DEC3DF5F}" srcOrd="0" destOrd="0" presId="urn:microsoft.com/office/officeart/2005/8/layout/vList5"/>
    <dgm:cxn modelId="{8A74975C-ABAD-42BA-B3E0-EF0B62238B52}" type="presOf" srcId="{AC1DB11A-8A62-47AD-8D35-E3300B1F998C}" destId="{F6F6D0A1-0649-4F38-AD68-25C1EC7F259D}" srcOrd="0" destOrd="0" presId="urn:microsoft.com/office/officeart/2005/8/layout/vList5"/>
    <dgm:cxn modelId="{1654A361-73B9-4C81-819A-AD43420A9B52}" type="presOf" srcId="{45DE2CE2-62F2-4F2A-9EBB-3A1D1E4FB7AC}" destId="{171DE1AB-3355-446D-A0A9-5D2C5478E9DC}" srcOrd="0" destOrd="0" presId="urn:microsoft.com/office/officeart/2005/8/layout/vList5"/>
    <dgm:cxn modelId="{0A9D3752-CC9A-4AF6-91CB-0C1F4825EC36}" srcId="{7745B66C-9800-4304-90AE-7FA62AB195D5}" destId="{1E5FA95D-7534-4022-A760-5F8BAC782D40}" srcOrd="0" destOrd="0" parTransId="{B2A081BE-7407-480C-8515-E2ED3A8E35BA}" sibTransId="{02DEBD72-3DFF-477B-B07F-B95A9F4AB769}"/>
    <dgm:cxn modelId="{15307059-CD56-441A-9BBD-55544FBF3A33}" srcId="{7745B66C-9800-4304-90AE-7FA62AB195D5}" destId="{6A48CF81-1AE1-44FD-AD2A-AC255CD50F8A}" srcOrd="4" destOrd="0" parTransId="{E8120AA2-368B-4060-A060-450CE2C597EF}" sibTransId="{B2EFA32C-E149-40E7-BBE1-6D8699AEC4EE}"/>
    <dgm:cxn modelId="{85001F86-E098-4255-9EEA-C3EB1C51B6D7}" srcId="{7A46BCF6-47EB-457C-9F5B-67B326C6A080}" destId="{45DE2CE2-62F2-4F2A-9EBB-3A1D1E4FB7AC}" srcOrd="0" destOrd="0" parTransId="{2EBF6A2E-4CAF-45C0-9DB2-3C6FD2D606E7}" sibTransId="{3522A2CD-9D22-471F-A980-E8E32247A6EA}"/>
    <dgm:cxn modelId="{69292A8F-8424-4A7A-9714-9746677EDBAB}" type="presOf" srcId="{F47694A3-5E90-45F3-BA02-8C7D27F194DD}" destId="{F28AC855-9313-4AEA-9D6D-E652861E9FBD}" srcOrd="0" destOrd="0" presId="urn:microsoft.com/office/officeart/2005/8/layout/vList5"/>
    <dgm:cxn modelId="{FE0BF993-BDF2-442D-A132-2E020E70B878}" type="presOf" srcId="{1E5FA95D-7534-4022-A760-5F8BAC782D40}" destId="{C13BFBB4-A391-4CB8-BA69-58BF33982562}" srcOrd="0" destOrd="0" presId="urn:microsoft.com/office/officeart/2005/8/layout/vList5"/>
    <dgm:cxn modelId="{69D034A3-1954-4D73-A75B-C3EA8BBAEF38}" type="presOf" srcId="{7745B66C-9800-4304-90AE-7FA62AB195D5}" destId="{128C32BF-48C2-4C6B-B420-BEAC58F35341}" srcOrd="0" destOrd="0" presId="urn:microsoft.com/office/officeart/2005/8/layout/vList5"/>
    <dgm:cxn modelId="{F5A4A8A7-FB71-4786-B33D-8EDEF8882C0E}" type="presOf" srcId="{3786113C-3D58-46FC-BF4B-A9DE87B3342C}" destId="{484F445B-E511-47A7-8E6C-1A7233BCDD2C}" srcOrd="0" destOrd="0" presId="urn:microsoft.com/office/officeart/2005/8/layout/vList5"/>
    <dgm:cxn modelId="{FDD0D0D1-CFD3-4E80-8A3B-654020AC1482}" type="presOf" srcId="{6A48CF81-1AE1-44FD-AD2A-AC255CD50F8A}" destId="{1BA70B9C-5D6B-438A-A971-0F1B351FAC7A}" srcOrd="0" destOrd="0" presId="urn:microsoft.com/office/officeart/2005/8/layout/vList5"/>
    <dgm:cxn modelId="{92CC95D6-3789-4C89-83CB-EF2FBB8D2097}" srcId="{7745B66C-9800-4304-90AE-7FA62AB195D5}" destId="{A312A600-339E-401B-BF0E-F1D2CDB51DB9}" srcOrd="2" destOrd="0" parTransId="{697BB044-7102-4BFD-9EE0-AECF06DBD99D}" sibTransId="{E86F8603-21BA-4179-BC99-BC00099C30D0}"/>
    <dgm:cxn modelId="{707DD5DB-D5CE-4E2F-8836-C7E3E0534FD9}" type="presOf" srcId="{69537B73-860C-4022-8D94-32A99F7CD42C}" destId="{1A692F41-B4EC-4835-8BD4-42FAE21C50CC}" srcOrd="0" destOrd="0" presId="urn:microsoft.com/office/officeart/2005/8/layout/vList5"/>
    <dgm:cxn modelId="{955F79E2-FA4D-4A25-B5F7-8F41B34DBAFB}" type="presOf" srcId="{7A46BCF6-47EB-457C-9F5B-67B326C6A080}" destId="{1E2F71E4-9DBA-47A4-BFAF-7CE83BF61377}" srcOrd="0" destOrd="0" presId="urn:microsoft.com/office/officeart/2005/8/layout/vList5"/>
    <dgm:cxn modelId="{470257FB-69BA-4563-A5B0-B0C809594BA3}" srcId="{6A48CF81-1AE1-44FD-AD2A-AC255CD50F8A}" destId="{3786113C-3D58-46FC-BF4B-A9DE87B3342C}" srcOrd="0" destOrd="0" parTransId="{7AE92F2A-07D9-49F3-9509-8C553933DFED}" sibTransId="{6DE90BE1-6889-4B13-A6C8-6EAB767ED4DB}"/>
    <dgm:cxn modelId="{8DCCD1CF-6F34-4446-8B23-8539EB7AA5E9}" type="presParOf" srcId="{128C32BF-48C2-4C6B-B420-BEAC58F35341}" destId="{DDEBC142-3177-40E8-B2BA-C98D28B745D7}" srcOrd="0" destOrd="0" presId="urn:microsoft.com/office/officeart/2005/8/layout/vList5"/>
    <dgm:cxn modelId="{65A3DAE2-376B-4CFD-95E4-BB1BC50C0002}" type="presParOf" srcId="{DDEBC142-3177-40E8-B2BA-C98D28B745D7}" destId="{C13BFBB4-A391-4CB8-BA69-58BF33982562}" srcOrd="0" destOrd="0" presId="urn:microsoft.com/office/officeart/2005/8/layout/vList5"/>
    <dgm:cxn modelId="{DACC9C32-5E6A-4AB5-93AB-DB9A70007BEA}" type="presParOf" srcId="{DDEBC142-3177-40E8-B2BA-C98D28B745D7}" destId="{1A692F41-B4EC-4835-8BD4-42FAE21C50CC}" srcOrd="1" destOrd="0" presId="urn:microsoft.com/office/officeart/2005/8/layout/vList5"/>
    <dgm:cxn modelId="{7CACEDD0-D011-4783-B559-5E7A88D8C3C8}" type="presParOf" srcId="{128C32BF-48C2-4C6B-B420-BEAC58F35341}" destId="{99910D06-97FF-4AFA-B7B6-35CAB53A4D02}" srcOrd="1" destOrd="0" presId="urn:microsoft.com/office/officeart/2005/8/layout/vList5"/>
    <dgm:cxn modelId="{154D5BFA-FE08-4057-BD8D-92A56FC3FF5D}" type="presParOf" srcId="{128C32BF-48C2-4C6B-B420-BEAC58F35341}" destId="{9F2E1A76-DD2A-4357-A92A-71E3BF6719CA}" srcOrd="2" destOrd="0" presId="urn:microsoft.com/office/officeart/2005/8/layout/vList5"/>
    <dgm:cxn modelId="{E856C648-472C-4B3E-A682-625DD63A440C}" type="presParOf" srcId="{9F2E1A76-DD2A-4357-A92A-71E3BF6719CA}" destId="{1E2F71E4-9DBA-47A4-BFAF-7CE83BF61377}" srcOrd="0" destOrd="0" presId="urn:microsoft.com/office/officeart/2005/8/layout/vList5"/>
    <dgm:cxn modelId="{DDE6F0D8-B6DB-40C7-AE41-6C0E1557FBD2}" type="presParOf" srcId="{9F2E1A76-DD2A-4357-A92A-71E3BF6719CA}" destId="{171DE1AB-3355-446D-A0A9-5D2C5478E9DC}" srcOrd="1" destOrd="0" presId="urn:microsoft.com/office/officeart/2005/8/layout/vList5"/>
    <dgm:cxn modelId="{26115650-EA96-4CA8-9BBE-9F7EF55DEBF4}" type="presParOf" srcId="{128C32BF-48C2-4C6B-B420-BEAC58F35341}" destId="{F5C5AB48-501C-41F2-815E-63DE4F6F24E5}" srcOrd="3" destOrd="0" presId="urn:microsoft.com/office/officeart/2005/8/layout/vList5"/>
    <dgm:cxn modelId="{5B20D41B-1068-4C00-982D-584796A814AA}" type="presParOf" srcId="{128C32BF-48C2-4C6B-B420-BEAC58F35341}" destId="{29DA5AA7-05DA-4C08-AAD3-0935FB42221E}" srcOrd="4" destOrd="0" presId="urn:microsoft.com/office/officeart/2005/8/layout/vList5"/>
    <dgm:cxn modelId="{F867F2A6-8021-4235-AFAE-C044811A6B33}" type="presParOf" srcId="{29DA5AA7-05DA-4C08-AAD3-0935FB42221E}" destId="{9E83874A-EA5F-4BD9-AD2C-32C3DEC3DF5F}" srcOrd="0" destOrd="0" presId="urn:microsoft.com/office/officeart/2005/8/layout/vList5"/>
    <dgm:cxn modelId="{5A0B830E-2FBD-4980-A8DC-B433D308308C}" type="presParOf" srcId="{29DA5AA7-05DA-4C08-AAD3-0935FB42221E}" destId="{F28AC855-9313-4AEA-9D6D-E652861E9FBD}" srcOrd="1" destOrd="0" presId="urn:microsoft.com/office/officeart/2005/8/layout/vList5"/>
    <dgm:cxn modelId="{2B0A70E7-5648-4679-81F7-56E185E71289}" type="presParOf" srcId="{128C32BF-48C2-4C6B-B420-BEAC58F35341}" destId="{0CE5B310-0CFA-4CF4-9519-74DB3528622D}" srcOrd="5" destOrd="0" presId="urn:microsoft.com/office/officeart/2005/8/layout/vList5"/>
    <dgm:cxn modelId="{F20DD7D0-4707-42FB-BE2B-4B9019EE91DD}" type="presParOf" srcId="{128C32BF-48C2-4C6B-B420-BEAC58F35341}" destId="{B046EA7E-67B9-4F07-9293-F24F11B8F7FF}" srcOrd="6" destOrd="0" presId="urn:microsoft.com/office/officeart/2005/8/layout/vList5"/>
    <dgm:cxn modelId="{712FC518-9315-4DDA-93F4-A41BF5AD4C12}" type="presParOf" srcId="{B046EA7E-67B9-4F07-9293-F24F11B8F7FF}" destId="{F6F6D0A1-0649-4F38-AD68-25C1EC7F259D}" srcOrd="0" destOrd="0" presId="urn:microsoft.com/office/officeart/2005/8/layout/vList5"/>
    <dgm:cxn modelId="{14FB011D-6116-4D4B-A473-AFF088990CC4}" type="presParOf" srcId="{B046EA7E-67B9-4F07-9293-F24F11B8F7FF}" destId="{FADAFAC6-7F92-44B4-A100-DC147CB6F6D1}" srcOrd="1" destOrd="0" presId="urn:microsoft.com/office/officeart/2005/8/layout/vList5"/>
    <dgm:cxn modelId="{C29155EE-E9BE-40BF-A915-FF7FBB51B931}" type="presParOf" srcId="{128C32BF-48C2-4C6B-B420-BEAC58F35341}" destId="{C692F1A2-1CB3-4840-BC02-A1FF1061C353}" srcOrd="7" destOrd="0" presId="urn:microsoft.com/office/officeart/2005/8/layout/vList5"/>
    <dgm:cxn modelId="{186FE839-C9E9-42FD-AF27-9647E40AD060}" type="presParOf" srcId="{128C32BF-48C2-4C6B-B420-BEAC58F35341}" destId="{B477F74D-641E-4A6F-A9E4-74EC1A0929F8}" srcOrd="8" destOrd="0" presId="urn:microsoft.com/office/officeart/2005/8/layout/vList5"/>
    <dgm:cxn modelId="{DC4FC275-7071-4B95-ACE5-06D8FF7A79BC}" type="presParOf" srcId="{B477F74D-641E-4A6F-A9E4-74EC1A0929F8}" destId="{1BA70B9C-5D6B-438A-A971-0F1B351FAC7A}" srcOrd="0" destOrd="0" presId="urn:microsoft.com/office/officeart/2005/8/layout/vList5"/>
    <dgm:cxn modelId="{0C04C98C-1B65-493F-ACD3-F8270FE07DEA}" type="presParOf" srcId="{B477F74D-641E-4A6F-A9E4-74EC1A0929F8}" destId="{484F445B-E511-47A7-8E6C-1A7233BCDD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7A46BCF6-47EB-457C-9F5B-67B326C6A080}">
      <dgm:prSet custT="1"/>
      <dgm:spPr>
        <a:xfrm>
          <a:off x="0" y="72076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6</a:t>
          </a:r>
          <a:endParaRPr lang="en-NZ" sz="18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2F077629-B2AB-4646-A46A-5840A497371C}" type="par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54D49-8149-4C33-AE40-FF7E581B7842}" type="sib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DE2CE2-62F2-4F2A-9EBB-3A1D1E4FB7AC}">
      <dgm:prSet custT="1"/>
      <dgm:spPr>
        <a:xfrm rot="5400000">
          <a:off x="5454707" y="-1632401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მკურნალობის სწორი სქემების დანერგვის გზით გადარჩენის მაქსიმალური შესაძლებლობების და ცხოვრების ხარისხიანი წლების უზრუნველყოფა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2EBF6A2E-4CAF-45C0-9DB2-3C6FD2D606E7}" type="par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2A2CD-9D22-471F-A980-E8E32247A6EA}" type="sib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12A600-339E-401B-BF0E-F1D2CDB51DB9}">
      <dgm:prSet custT="1"/>
      <dgm:spPr>
        <a:xfrm>
          <a:off x="0" y="1479431"/>
          <a:ext cx="3030015" cy="1001928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7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97BB044-7102-4BFD-9EE0-AECF06DBD99D}" type="par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6F8603-21BA-4179-BC99-BC00099C30D0}" type="sib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694A3-5E90-45F3-BA02-8C7D27F194DD}">
      <dgm:prSet custT="1"/>
      <dgm:spPr>
        <a:xfrm rot="5400000">
          <a:off x="5183636" y="-712950"/>
          <a:ext cx="1079450" cy="5386693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მკურნალობის გვერდითი ეფექტების მართვა და ონკოლოგიურ პაციენტთა ფსიქო-სოციალური რეაბილიტაცია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D34E92F3-CBA5-4649-AA06-9587D6DE1081}" type="par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B41F9-5BF7-4719-B1B0-2FDEBBC853C5}" type="sib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1DB11A-8A62-47AD-8D35-E3300B1F998C}">
      <dgm:prSet custT="1"/>
      <dgm:spPr>
        <a:xfrm>
          <a:off x="0" y="255440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8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0B43886-5021-4AAD-83A2-48541CA657D6}" type="par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0884BA-6577-42B1-AEAF-D107B6E7DE77}" type="sib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ED118-BEF9-433A-9145-6D9209CA61A8}">
      <dgm:prSet custT="1"/>
      <dgm:spPr>
        <a:xfrm rot="5400000">
          <a:off x="5454707" y="201234"/>
          <a:ext cx="548498" cy="5391959"/>
        </a:xfr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პალიატიური მზრუნველობით მაქსიმალური მოცვა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8433D8DA-50BC-431B-AE14-1FA8A5A705F5}" type="par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BDA8C-BB35-4BEB-8058-0CC6971539F3}" type="sib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48CF81-1AE1-44FD-AD2A-AC255CD50F8A}">
      <dgm:prSet custT="1"/>
      <dgm:spPr>
        <a:xfrm>
          <a:off x="0" y="327430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9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8120AA2-368B-4060-A060-450CE2C597EF}" type="par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EFA32C-E149-40E7-BBE1-6D8699AEC4EE}" type="sib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6113C-3D58-46FC-BF4B-A9DE87B3342C}">
      <dgm:prSet custT="1"/>
      <dgm:spPr>
        <a:xfrm rot="5400000">
          <a:off x="5454707" y="921138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ადამიანური რესურსების განვითარება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7AE92F2A-07D9-49F3-9509-8C553933DFED}" type="par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E90BE1-6889-4B13-A6C8-6EAB767ED4DB}" type="sib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E4CEA-180F-48AD-95B5-CB05372DD2AA}">
      <dgm:prSet custT="1"/>
      <dgm:spPr>
        <a:xfrm>
          <a:off x="0" y="4714114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10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02773D7-9D70-402A-9F63-0120E6BC2C10}" type="parTrans" cxnId="{1BEFC0F9-5117-4910-925D-63D987FD3915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8013AE-F0A7-43AA-9AB2-5C55A73BD748}" type="sibTrans" cxnId="{1BEFC0F9-5117-4910-925D-63D987FD3915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B5C603-B202-4116-B822-24E361AD5521}">
      <dgm:prSet custT="1"/>
      <dgm:spPr>
        <a:xfrm rot="5400000">
          <a:off x="5454707" y="2352697"/>
          <a:ext cx="548498" cy="5391959"/>
        </a:xfr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8197034"/>
              <a:satOff val="-35078"/>
              <a:lumOff val="1381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FontTx/>
            <a:buNone/>
          </a:pPr>
          <a:r>
            <a:rPr lang="ka-GE" sz="1800" b="1" dirty="0">
              <a:solidFill>
                <a:srgbClr val="002060"/>
              </a:solidFill>
            </a:rPr>
            <a:t>პრეციზიოზული (ზუსტი / პერსონალიზებული) მედიცინის, კვლევებისა და მკურნალობის თანამედროვე მიდგომების განვითარების ხელშეწყობა</a:t>
          </a:r>
          <a:endParaRPr lang="en-NZ" sz="18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917543F5-3F6E-4C5C-AA88-B4605D2F6F3E}" type="parTrans" cxnId="{6A664FB2-08C4-413A-964D-6E2166E707B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F356EA-DA16-4188-921D-9825FFBAF4C1}" type="sibTrans" cxnId="{6A664FB2-08C4-413A-964D-6E2166E707B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9F2E1A76-DD2A-4357-A92A-71E3BF6719CA}" type="pres">
      <dgm:prSet presAssocID="{7A46BCF6-47EB-457C-9F5B-67B326C6A080}" presName="linNode" presStyleCnt="0"/>
      <dgm:spPr/>
    </dgm:pt>
    <dgm:pt modelId="{1E2F71E4-9DBA-47A4-BFAF-7CE83BF61377}" type="pres">
      <dgm:prSet presAssocID="{7A46BCF6-47EB-457C-9F5B-67B326C6A080}" presName="parentText" presStyleLbl="node1" presStyleIdx="0" presStyleCnt="5" custScaleX="26470" custScaleY="43957" custLinFactNeighborX="438" custLinFactNeighborY="-455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1DE1AB-3355-446D-A0A9-5D2C5478E9DC}" type="pres">
      <dgm:prSet presAssocID="{7A46BCF6-47EB-457C-9F5B-67B326C6A080}" presName="descendantText" presStyleLbl="alignAccFollowNode1" presStyleIdx="0" presStyleCnt="5" custScaleX="145914" custScaleY="56990" custLinFactNeighborX="647" custLinFactNeighborY="-4742">
        <dgm:presLayoutVars>
          <dgm:bulletEnabled val="1"/>
        </dgm:presLayoutVars>
      </dgm:prSet>
      <dgm:spPr>
        <a:prstGeom prst="round2SameRect">
          <a:avLst/>
        </a:prstGeom>
      </dgm:spPr>
    </dgm:pt>
    <dgm:pt modelId="{F5C5AB48-501C-41F2-815E-63DE4F6F24E5}" type="pres">
      <dgm:prSet presAssocID="{97E54D49-8149-4C33-AE40-FF7E581B7842}" presName="sp" presStyleCnt="0"/>
      <dgm:spPr/>
    </dgm:pt>
    <dgm:pt modelId="{29DA5AA7-05DA-4C08-AAD3-0935FB42221E}" type="pres">
      <dgm:prSet presAssocID="{A312A600-339E-401B-BF0E-F1D2CDB51DB9}" presName="linNode" presStyleCnt="0"/>
      <dgm:spPr/>
    </dgm:pt>
    <dgm:pt modelId="{9E83874A-EA5F-4BD9-AD2C-32C3DEC3DF5F}" type="pres">
      <dgm:prSet presAssocID="{A312A600-339E-401B-BF0E-F1D2CDB51DB9}" presName="parentText" presStyleLbl="node1" presStyleIdx="1" presStyleCnt="5" custScaleX="25362" custScaleY="48106" custLinFactNeighborX="151" custLinFactNeighborY="-337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8AC855-9313-4AEA-9D6D-E652861E9FBD}" type="pres">
      <dgm:prSet presAssocID="{A312A600-339E-401B-BF0E-F1D2CDB51DB9}" presName="descendantText" presStyleLbl="alignAccFollowNode1" presStyleIdx="1" presStyleCnt="5" custScaleX="142125" custScaleY="57431" custLinFactNeighborX="268" custLinFactNeighborY="-649">
        <dgm:presLayoutVars>
          <dgm:bulletEnabled val="1"/>
        </dgm:presLayoutVars>
      </dgm:prSet>
      <dgm:spPr>
        <a:prstGeom prst="round2SameRect">
          <a:avLst/>
        </a:prstGeom>
      </dgm:spPr>
    </dgm:pt>
    <dgm:pt modelId="{0CE5B310-0CFA-4CF4-9519-74DB3528622D}" type="pres">
      <dgm:prSet presAssocID="{E86F8603-21BA-4179-BC99-BC00099C30D0}" presName="sp" presStyleCnt="0"/>
      <dgm:spPr/>
    </dgm:pt>
    <dgm:pt modelId="{B046EA7E-67B9-4F07-9293-F24F11B8F7FF}" type="pres">
      <dgm:prSet presAssocID="{AC1DB11A-8A62-47AD-8D35-E3300B1F998C}" presName="linNode" presStyleCnt="0"/>
      <dgm:spPr/>
    </dgm:pt>
    <dgm:pt modelId="{F6F6D0A1-0649-4F38-AD68-25C1EC7F259D}" type="pres">
      <dgm:prSet presAssocID="{AC1DB11A-8A62-47AD-8D35-E3300B1F998C}" presName="parentText" presStyleLbl="node1" presStyleIdx="2" presStyleCnt="5" custScaleX="25715" custScaleY="47236" custLinFactNeighborX="0" custLinFactNeighborY="-527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ADAFAC6-7F92-44B4-A100-DC147CB6F6D1}" type="pres">
      <dgm:prSet presAssocID="{AC1DB11A-8A62-47AD-8D35-E3300B1F998C}" presName="descendantText" presStyleLbl="alignAccFollowNode1" presStyleIdx="2" presStyleCnt="5" custScaleX="141345" custScaleY="51404" custLinFactNeighborX="-110" custLinFactNeighborY="-5488">
        <dgm:presLayoutVars>
          <dgm:bulletEnabled val="1"/>
        </dgm:presLayoutVars>
      </dgm:prSet>
      <dgm:spPr>
        <a:prstGeom prst="round2SameRect">
          <a:avLst/>
        </a:prstGeom>
      </dgm:spPr>
    </dgm:pt>
    <dgm:pt modelId="{C692F1A2-1CB3-4840-BC02-A1FF1061C353}" type="pres">
      <dgm:prSet presAssocID="{160884BA-6577-42B1-AEAF-D107B6E7DE77}" presName="sp" presStyleCnt="0"/>
      <dgm:spPr/>
    </dgm:pt>
    <dgm:pt modelId="{B477F74D-641E-4A6F-A9E4-74EC1A0929F8}" type="pres">
      <dgm:prSet presAssocID="{6A48CF81-1AE1-44FD-AD2A-AC255CD50F8A}" presName="linNode" presStyleCnt="0"/>
      <dgm:spPr/>
    </dgm:pt>
    <dgm:pt modelId="{1BA70B9C-5D6B-438A-A971-0F1B351FAC7A}" type="pres">
      <dgm:prSet presAssocID="{6A48CF81-1AE1-44FD-AD2A-AC255CD50F8A}" presName="parentText" presStyleLbl="node1" presStyleIdx="3" presStyleCnt="5" custScaleX="26299" custScaleY="52217" custLinFactNeighborX="-390" custLinFactNeighborY="-629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4F445B-E511-47A7-8E6C-1A7233BCDD2C}" type="pres">
      <dgm:prSet presAssocID="{6A48CF81-1AE1-44FD-AD2A-AC255CD50F8A}" presName="descendantText" presStyleLbl="alignAccFollowNode1" presStyleIdx="3" presStyleCnt="5" custScaleX="141205" custScaleY="53873" custLinFactNeighborX="-694" custLinFactNeighborY="-5901">
        <dgm:presLayoutVars>
          <dgm:bulletEnabled val="1"/>
        </dgm:presLayoutVars>
      </dgm:prSet>
      <dgm:spPr>
        <a:prstGeom prst="round2SameRect">
          <a:avLst/>
        </a:prstGeom>
      </dgm:spPr>
    </dgm:pt>
    <dgm:pt modelId="{CD7C6006-A9E1-4D5A-B0E3-7E0540CFDF5D}" type="pres">
      <dgm:prSet presAssocID="{B2EFA32C-E149-40E7-BBE1-6D8699AEC4EE}" presName="sp" presStyleCnt="0"/>
      <dgm:spPr/>
    </dgm:pt>
    <dgm:pt modelId="{48A90136-B17C-4BF3-83BE-97B4C0F91104}" type="pres">
      <dgm:prSet presAssocID="{5DCE4CEA-180F-48AD-95B5-CB05372DD2AA}" presName="linNode" presStyleCnt="0"/>
      <dgm:spPr/>
    </dgm:pt>
    <dgm:pt modelId="{90CE6296-99FF-423D-A0B6-633AD4F5F1D3}" type="pres">
      <dgm:prSet presAssocID="{5DCE4CEA-180F-48AD-95B5-CB05372DD2AA}" presName="parentText" presStyleLbl="node1" presStyleIdx="4" presStyleCnt="5" custScaleX="29732" custScaleY="54938" custLinFactNeighborX="0" custLinFactNeighborY="-521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8575FF4-F67E-46FB-9D17-C96AAF3A7EFD}" type="pres">
      <dgm:prSet presAssocID="{5DCE4CEA-180F-48AD-95B5-CB05372DD2AA}" presName="descendantText" presStyleLbl="alignAccFollowNode1" presStyleIdx="4" presStyleCnt="5" custScaleX="158355" custScaleY="70259" custLinFactNeighborX="-1014" custLinFactNeighborY="2666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2A4ED05-BB93-4B90-B04F-3F9EFA0E0CEC}" srcId="{7745B66C-9800-4304-90AE-7FA62AB195D5}" destId="{AC1DB11A-8A62-47AD-8D35-E3300B1F998C}" srcOrd="2" destOrd="0" parTransId="{F0B43886-5021-4AAD-83A2-48541CA657D6}" sibTransId="{160884BA-6577-42B1-AEAF-D107B6E7DE77}"/>
    <dgm:cxn modelId="{80D9620C-C2CC-470E-A460-EDFBAEDF0D36}" type="presOf" srcId="{15B5C603-B202-4116-B822-24E361AD5521}" destId="{B8575FF4-F67E-46FB-9D17-C96AAF3A7EFD}" srcOrd="0" destOrd="0" presId="urn:microsoft.com/office/officeart/2005/8/layout/vList5"/>
    <dgm:cxn modelId="{C684BC0C-469D-46DF-A70F-839DE87D6D23}" type="presOf" srcId="{6A48CF81-1AE1-44FD-AD2A-AC255CD50F8A}" destId="{1BA70B9C-5D6B-438A-A971-0F1B351FAC7A}" srcOrd="0" destOrd="0" presId="urn:microsoft.com/office/officeart/2005/8/layout/vList5"/>
    <dgm:cxn modelId="{5700130D-7B72-403A-9B70-563662C54233}" srcId="{A312A600-339E-401B-BF0E-F1D2CDB51DB9}" destId="{F47694A3-5E90-45F3-BA02-8C7D27F194DD}" srcOrd="0" destOrd="0" parTransId="{D34E92F3-CBA5-4649-AA06-9587D6DE1081}" sibTransId="{A90B41F9-5BF7-4719-B1B0-2FDEBBC853C5}"/>
    <dgm:cxn modelId="{BA35720F-C96A-4854-B625-631E76F0E773}" srcId="{AC1DB11A-8A62-47AD-8D35-E3300B1F998C}" destId="{77AED118-BEF9-433A-9145-6D9209CA61A8}" srcOrd="0" destOrd="0" parTransId="{8433D8DA-50BC-431B-AE14-1FA8A5A705F5}" sibTransId="{EA9BDA8C-BB35-4BEB-8058-0CC6971539F3}"/>
    <dgm:cxn modelId="{AD429516-4077-482C-B305-B7FCD39FA2A0}" srcId="{7745B66C-9800-4304-90AE-7FA62AB195D5}" destId="{7A46BCF6-47EB-457C-9F5B-67B326C6A080}" srcOrd="0" destOrd="0" parTransId="{2F077629-B2AB-4646-A46A-5840A497371C}" sibTransId="{97E54D49-8149-4C33-AE40-FF7E581B7842}"/>
    <dgm:cxn modelId="{5CAEB62F-93B6-49C8-AE9C-B7B440F1639B}" type="presOf" srcId="{7745B66C-9800-4304-90AE-7FA62AB195D5}" destId="{128C32BF-48C2-4C6B-B420-BEAC58F35341}" srcOrd="0" destOrd="0" presId="urn:microsoft.com/office/officeart/2005/8/layout/vList5"/>
    <dgm:cxn modelId="{E391AE34-F649-4DF0-AFB0-15D7224878C0}" type="presOf" srcId="{5DCE4CEA-180F-48AD-95B5-CB05372DD2AA}" destId="{90CE6296-99FF-423D-A0B6-633AD4F5F1D3}" srcOrd="0" destOrd="0" presId="urn:microsoft.com/office/officeart/2005/8/layout/vList5"/>
    <dgm:cxn modelId="{4E5FD246-F615-4693-A5AA-AE490AB04EFF}" type="presOf" srcId="{F47694A3-5E90-45F3-BA02-8C7D27F194DD}" destId="{F28AC855-9313-4AEA-9D6D-E652861E9FBD}" srcOrd="0" destOrd="0" presId="urn:microsoft.com/office/officeart/2005/8/layout/vList5"/>
    <dgm:cxn modelId="{371E2C6E-6699-4A22-A183-3A44A83AE661}" type="presOf" srcId="{AC1DB11A-8A62-47AD-8D35-E3300B1F998C}" destId="{F6F6D0A1-0649-4F38-AD68-25C1EC7F259D}" srcOrd="0" destOrd="0" presId="urn:microsoft.com/office/officeart/2005/8/layout/vList5"/>
    <dgm:cxn modelId="{15307059-CD56-441A-9BBD-55544FBF3A33}" srcId="{7745B66C-9800-4304-90AE-7FA62AB195D5}" destId="{6A48CF81-1AE1-44FD-AD2A-AC255CD50F8A}" srcOrd="3" destOrd="0" parTransId="{E8120AA2-368B-4060-A060-450CE2C597EF}" sibTransId="{B2EFA32C-E149-40E7-BBE1-6D8699AEC4EE}"/>
    <dgm:cxn modelId="{C2C3F379-5994-44D8-9642-8D5754E9B55B}" type="presOf" srcId="{77AED118-BEF9-433A-9145-6D9209CA61A8}" destId="{FADAFAC6-7F92-44B4-A100-DC147CB6F6D1}" srcOrd="0" destOrd="0" presId="urn:microsoft.com/office/officeart/2005/8/layout/vList5"/>
    <dgm:cxn modelId="{331DDB81-1E09-406F-9EBD-ECDD103D3799}" type="presOf" srcId="{7A46BCF6-47EB-457C-9F5B-67B326C6A080}" destId="{1E2F71E4-9DBA-47A4-BFAF-7CE83BF61377}" srcOrd="0" destOrd="0" presId="urn:microsoft.com/office/officeart/2005/8/layout/vList5"/>
    <dgm:cxn modelId="{CB4DB684-F293-4B82-B31A-CC579ABC3250}" type="presOf" srcId="{3786113C-3D58-46FC-BF4B-A9DE87B3342C}" destId="{484F445B-E511-47A7-8E6C-1A7233BCDD2C}" srcOrd="0" destOrd="0" presId="urn:microsoft.com/office/officeart/2005/8/layout/vList5"/>
    <dgm:cxn modelId="{85001F86-E098-4255-9EEA-C3EB1C51B6D7}" srcId="{7A46BCF6-47EB-457C-9F5B-67B326C6A080}" destId="{45DE2CE2-62F2-4F2A-9EBB-3A1D1E4FB7AC}" srcOrd="0" destOrd="0" parTransId="{2EBF6A2E-4CAF-45C0-9DB2-3C6FD2D606E7}" sibTransId="{3522A2CD-9D22-471F-A980-E8E32247A6EA}"/>
    <dgm:cxn modelId="{6A664FB2-08C4-413A-964D-6E2166E707B3}" srcId="{5DCE4CEA-180F-48AD-95B5-CB05372DD2AA}" destId="{15B5C603-B202-4116-B822-24E361AD5521}" srcOrd="0" destOrd="0" parTransId="{917543F5-3F6E-4C5C-AA88-B4605D2F6F3E}" sibTransId="{8BF356EA-DA16-4188-921D-9825FFBAF4C1}"/>
    <dgm:cxn modelId="{92CC95D6-3789-4C89-83CB-EF2FBB8D2097}" srcId="{7745B66C-9800-4304-90AE-7FA62AB195D5}" destId="{A312A600-339E-401B-BF0E-F1D2CDB51DB9}" srcOrd="1" destOrd="0" parTransId="{697BB044-7102-4BFD-9EE0-AECF06DBD99D}" sibTransId="{E86F8603-21BA-4179-BC99-BC00099C30D0}"/>
    <dgm:cxn modelId="{1C7D5DE8-2AF5-4FD3-8482-54B65B76748B}" type="presOf" srcId="{A312A600-339E-401B-BF0E-F1D2CDB51DB9}" destId="{9E83874A-EA5F-4BD9-AD2C-32C3DEC3DF5F}" srcOrd="0" destOrd="0" presId="urn:microsoft.com/office/officeart/2005/8/layout/vList5"/>
    <dgm:cxn modelId="{CFECA4EB-8D1F-4B65-AB62-8B081C5D1BEC}" type="presOf" srcId="{45DE2CE2-62F2-4F2A-9EBB-3A1D1E4FB7AC}" destId="{171DE1AB-3355-446D-A0A9-5D2C5478E9DC}" srcOrd="0" destOrd="0" presId="urn:microsoft.com/office/officeart/2005/8/layout/vList5"/>
    <dgm:cxn modelId="{1BEFC0F9-5117-4910-925D-63D987FD3915}" srcId="{7745B66C-9800-4304-90AE-7FA62AB195D5}" destId="{5DCE4CEA-180F-48AD-95B5-CB05372DD2AA}" srcOrd="4" destOrd="0" parTransId="{A02773D7-9D70-402A-9F63-0120E6BC2C10}" sibTransId="{E68013AE-F0A7-43AA-9AB2-5C55A73BD748}"/>
    <dgm:cxn modelId="{470257FB-69BA-4563-A5B0-B0C809594BA3}" srcId="{6A48CF81-1AE1-44FD-AD2A-AC255CD50F8A}" destId="{3786113C-3D58-46FC-BF4B-A9DE87B3342C}" srcOrd="0" destOrd="0" parTransId="{7AE92F2A-07D9-49F3-9509-8C553933DFED}" sibTransId="{6DE90BE1-6889-4B13-A6C8-6EAB767ED4DB}"/>
    <dgm:cxn modelId="{5D4E8C47-00F6-40B0-997B-7AEB1C189192}" type="presParOf" srcId="{128C32BF-48C2-4C6B-B420-BEAC58F35341}" destId="{9F2E1A76-DD2A-4357-A92A-71E3BF6719CA}" srcOrd="0" destOrd="0" presId="urn:microsoft.com/office/officeart/2005/8/layout/vList5"/>
    <dgm:cxn modelId="{4637E9A8-5AD0-4A9D-9BF8-0A3FE4D7B6D5}" type="presParOf" srcId="{9F2E1A76-DD2A-4357-A92A-71E3BF6719CA}" destId="{1E2F71E4-9DBA-47A4-BFAF-7CE83BF61377}" srcOrd="0" destOrd="0" presId="urn:microsoft.com/office/officeart/2005/8/layout/vList5"/>
    <dgm:cxn modelId="{122042E0-072C-4CE5-82CF-5BCF78B0A291}" type="presParOf" srcId="{9F2E1A76-DD2A-4357-A92A-71E3BF6719CA}" destId="{171DE1AB-3355-446D-A0A9-5D2C5478E9DC}" srcOrd="1" destOrd="0" presId="urn:microsoft.com/office/officeart/2005/8/layout/vList5"/>
    <dgm:cxn modelId="{E67DF46A-7F9A-4A69-BCB1-B257537E9966}" type="presParOf" srcId="{128C32BF-48C2-4C6B-B420-BEAC58F35341}" destId="{F5C5AB48-501C-41F2-815E-63DE4F6F24E5}" srcOrd="1" destOrd="0" presId="urn:microsoft.com/office/officeart/2005/8/layout/vList5"/>
    <dgm:cxn modelId="{818C7E1C-ABFA-4E41-A70B-1AC44F85EACB}" type="presParOf" srcId="{128C32BF-48C2-4C6B-B420-BEAC58F35341}" destId="{29DA5AA7-05DA-4C08-AAD3-0935FB42221E}" srcOrd="2" destOrd="0" presId="urn:microsoft.com/office/officeart/2005/8/layout/vList5"/>
    <dgm:cxn modelId="{3D7490BC-5917-4213-A2EA-5099F6F3BEEA}" type="presParOf" srcId="{29DA5AA7-05DA-4C08-AAD3-0935FB42221E}" destId="{9E83874A-EA5F-4BD9-AD2C-32C3DEC3DF5F}" srcOrd="0" destOrd="0" presId="urn:microsoft.com/office/officeart/2005/8/layout/vList5"/>
    <dgm:cxn modelId="{1B45A206-AC55-4ED5-B713-665A6C6A35C6}" type="presParOf" srcId="{29DA5AA7-05DA-4C08-AAD3-0935FB42221E}" destId="{F28AC855-9313-4AEA-9D6D-E652861E9FBD}" srcOrd="1" destOrd="0" presId="urn:microsoft.com/office/officeart/2005/8/layout/vList5"/>
    <dgm:cxn modelId="{7879AA29-A863-4EFB-AD89-C4E7A2E75FF4}" type="presParOf" srcId="{128C32BF-48C2-4C6B-B420-BEAC58F35341}" destId="{0CE5B310-0CFA-4CF4-9519-74DB3528622D}" srcOrd="3" destOrd="0" presId="urn:microsoft.com/office/officeart/2005/8/layout/vList5"/>
    <dgm:cxn modelId="{64365FC3-B5A5-4E45-98BD-1093C9544D56}" type="presParOf" srcId="{128C32BF-48C2-4C6B-B420-BEAC58F35341}" destId="{B046EA7E-67B9-4F07-9293-F24F11B8F7FF}" srcOrd="4" destOrd="0" presId="urn:microsoft.com/office/officeart/2005/8/layout/vList5"/>
    <dgm:cxn modelId="{EB56FC3F-3967-4B0B-8115-4DCB9A234D9B}" type="presParOf" srcId="{B046EA7E-67B9-4F07-9293-F24F11B8F7FF}" destId="{F6F6D0A1-0649-4F38-AD68-25C1EC7F259D}" srcOrd="0" destOrd="0" presId="urn:microsoft.com/office/officeart/2005/8/layout/vList5"/>
    <dgm:cxn modelId="{5F795F8B-D81E-480C-A8A8-5ECFACBF91BF}" type="presParOf" srcId="{B046EA7E-67B9-4F07-9293-F24F11B8F7FF}" destId="{FADAFAC6-7F92-44B4-A100-DC147CB6F6D1}" srcOrd="1" destOrd="0" presId="urn:microsoft.com/office/officeart/2005/8/layout/vList5"/>
    <dgm:cxn modelId="{A4B27495-9E36-4FF9-BC6C-CFBF7B52BFF8}" type="presParOf" srcId="{128C32BF-48C2-4C6B-B420-BEAC58F35341}" destId="{C692F1A2-1CB3-4840-BC02-A1FF1061C353}" srcOrd="5" destOrd="0" presId="urn:microsoft.com/office/officeart/2005/8/layout/vList5"/>
    <dgm:cxn modelId="{91394747-4B79-4AB2-9A0F-ABD59305EDF0}" type="presParOf" srcId="{128C32BF-48C2-4C6B-B420-BEAC58F35341}" destId="{B477F74D-641E-4A6F-A9E4-74EC1A0929F8}" srcOrd="6" destOrd="0" presId="urn:microsoft.com/office/officeart/2005/8/layout/vList5"/>
    <dgm:cxn modelId="{DA346140-A0DF-4715-AD6B-96EBD2920C29}" type="presParOf" srcId="{B477F74D-641E-4A6F-A9E4-74EC1A0929F8}" destId="{1BA70B9C-5D6B-438A-A971-0F1B351FAC7A}" srcOrd="0" destOrd="0" presId="urn:microsoft.com/office/officeart/2005/8/layout/vList5"/>
    <dgm:cxn modelId="{ADEF2743-BE84-4B0F-85A1-CC828B7BD6A7}" type="presParOf" srcId="{B477F74D-641E-4A6F-A9E4-74EC1A0929F8}" destId="{484F445B-E511-47A7-8E6C-1A7233BCDD2C}" srcOrd="1" destOrd="0" presId="urn:microsoft.com/office/officeart/2005/8/layout/vList5"/>
    <dgm:cxn modelId="{66E3E1A9-571B-4529-B801-83A0FDAF7D18}" type="presParOf" srcId="{128C32BF-48C2-4C6B-B420-BEAC58F35341}" destId="{CD7C6006-A9E1-4D5A-B0E3-7E0540CFDF5D}" srcOrd="7" destOrd="0" presId="urn:microsoft.com/office/officeart/2005/8/layout/vList5"/>
    <dgm:cxn modelId="{8491B88F-1558-477C-B998-DA42F94F12BF}" type="presParOf" srcId="{128C32BF-48C2-4C6B-B420-BEAC58F35341}" destId="{48A90136-B17C-4BF3-83BE-97B4C0F91104}" srcOrd="8" destOrd="0" presId="urn:microsoft.com/office/officeart/2005/8/layout/vList5"/>
    <dgm:cxn modelId="{9D77F1E6-D49F-4533-A26B-AF62C019B048}" type="presParOf" srcId="{48A90136-B17C-4BF3-83BE-97B4C0F91104}" destId="{90CE6296-99FF-423D-A0B6-633AD4F5F1D3}" srcOrd="0" destOrd="0" presId="urn:microsoft.com/office/officeart/2005/8/layout/vList5"/>
    <dgm:cxn modelId="{EF54D999-0CC1-4636-A8EE-D88DDB43B08C}" type="presParOf" srcId="{48A90136-B17C-4BF3-83BE-97B4C0F91104}" destId="{B8575FF4-F67E-46FB-9D17-C96AAF3A7E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1E5FA95D-7534-4022-A760-5F8BAC782D40}">
      <dgm:prSet custT="1"/>
      <dgm:spPr>
        <a:xfrm>
          <a:off x="0" y="862"/>
          <a:ext cx="3032976" cy="685623"/>
        </a:xfrm>
        <a:solidFill>
          <a:srgbClr val="0070C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err="1"/>
            <a:t>სტრატეგიული</a:t>
          </a:r>
          <a:r>
            <a:rPr lang="en-US" sz="2400" b="1" dirty="0"/>
            <a:t> </a:t>
          </a:r>
          <a:r>
            <a:rPr lang="en-US" sz="2400" b="1" dirty="0" err="1"/>
            <a:t>ამოცანა</a:t>
          </a:r>
          <a:r>
            <a:rPr lang="en-US" sz="2400" b="1" dirty="0"/>
            <a:t> #</a:t>
          </a:r>
          <a:r>
            <a:rPr lang="ka-GE" sz="2400" b="1" dirty="0"/>
            <a:t>3</a:t>
          </a:r>
          <a:endParaRPr lang="en-NZ" sz="2400" b="1" dirty="0">
            <a:solidFill>
              <a:schemeClr val="bg1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B2A081BE-7407-480C-8515-E2ED3A8E35BA}" type="par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BD72-3DFF-477B-B07F-B95A9F4AB769}" type="sib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537B73-860C-4022-8D94-32A99F7CD42C}">
      <dgm:prSet custT="1"/>
      <dgm:spPr>
        <a:xfrm rot="5400000">
          <a:off x="5454707" y="-2352305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</a:pPr>
          <a:r>
            <a:rPr lang="ka-GE" sz="2400" b="1" dirty="0">
              <a:solidFill>
                <a:srgbClr val="C00000"/>
              </a:solidFill>
              <a:latin typeface="Sylfaen" panose="010A0502050306030303" pitchFamily="18" charset="0"/>
            </a:rPr>
            <a:t>კიბოს სკრინინგის ეფექტიანობის გაზრდის მიზნით ორგანიზებული სკრინინგის და ხარისხის უზრუნველყოფის სისტემების დანერგვა</a:t>
          </a:r>
          <a:endParaRPr lang="en-NZ" sz="2400" b="1" dirty="0">
            <a:solidFill>
              <a:srgbClr val="C0000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6DCA67D-4E17-4CCA-9465-65218D17E67C}" type="par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91699-17F1-427E-AB19-D786223FC5F0}" type="sib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DDEBC142-3177-40E8-B2BA-C98D28B745D7}" type="pres">
      <dgm:prSet presAssocID="{1E5FA95D-7534-4022-A760-5F8BAC782D40}" presName="linNode" presStyleCnt="0"/>
      <dgm:spPr/>
    </dgm:pt>
    <dgm:pt modelId="{C13BFBB4-A391-4CB8-BA69-58BF33982562}" type="pres">
      <dgm:prSet presAssocID="{1E5FA95D-7534-4022-A760-5F8BAC782D40}" presName="parentText" presStyleLbl="node1" presStyleIdx="0" presStyleCnt="1" custScaleX="124339" custScaleY="7279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A692F41-B4EC-4835-8BD4-42FAE21C50CC}" type="pres">
      <dgm:prSet presAssocID="{1E5FA95D-7534-4022-A760-5F8BAC782D40}" presName="descendantText" presStyleLbl="alignAccFollowNode1" presStyleIdx="0" presStyleCnt="1" custScaleX="186334" custScaleY="100344" custLinFactNeighborX="9219" custLinFactNeighborY="-6431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71FF671E-7D2E-4E2D-9C73-B4950FEFA0DD}" type="presOf" srcId="{7745B66C-9800-4304-90AE-7FA62AB195D5}" destId="{128C32BF-48C2-4C6B-B420-BEAC58F35341}" srcOrd="0" destOrd="0" presId="urn:microsoft.com/office/officeart/2005/8/layout/vList5"/>
    <dgm:cxn modelId="{BAF0C229-C9EA-4A7D-992A-2F03632995CA}" srcId="{1E5FA95D-7534-4022-A760-5F8BAC782D40}" destId="{69537B73-860C-4022-8D94-32A99F7CD42C}" srcOrd="0" destOrd="0" parTransId="{A6DCA67D-4E17-4CCA-9465-65218D17E67C}" sibTransId="{63891699-17F1-427E-AB19-D786223FC5F0}"/>
    <dgm:cxn modelId="{D55B4049-7E86-4CD6-8072-3E0BE91D2BDF}" type="presOf" srcId="{1E5FA95D-7534-4022-A760-5F8BAC782D40}" destId="{C13BFBB4-A391-4CB8-BA69-58BF33982562}" srcOrd="0" destOrd="0" presId="urn:microsoft.com/office/officeart/2005/8/layout/vList5"/>
    <dgm:cxn modelId="{C580206D-8679-4964-9F86-BB1878FD3C41}" type="presOf" srcId="{69537B73-860C-4022-8D94-32A99F7CD42C}" destId="{1A692F41-B4EC-4835-8BD4-42FAE21C50CC}" srcOrd="0" destOrd="0" presId="urn:microsoft.com/office/officeart/2005/8/layout/vList5"/>
    <dgm:cxn modelId="{0A9D3752-CC9A-4AF6-91CB-0C1F4825EC36}" srcId="{7745B66C-9800-4304-90AE-7FA62AB195D5}" destId="{1E5FA95D-7534-4022-A760-5F8BAC782D40}" srcOrd="0" destOrd="0" parTransId="{B2A081BE-7407-480C-8515-E2ED3A8E35BA}" sibTransId="{02DEBD72-3DFF-477B-B07F-B95A9F4AB769}"/>
    <dgm:cxn modelId="{7B2DE891-5C13-460A-B479-94644D78CB83}" type="presParOf" srcId="{128C32BF-48C2-4C6B-B420-BEAC58F35341}" destId="{DDEBC142-3177-40E8-B2BA-C98D28B745D7}" srcOrd="0" destOrd="0" presId="urn:microsoft.com/office/officeart/2005/8/layout/vList5"/>
    <dgm:cxn modelId="{98BD083B-EA22-4A9A-80C4-63EF1473D867}" type="presParOf" srcId="{DDEBC142-3177-40E8-B2BA-C98D28B745D7}" destId="{C13BFBB4-A391-4CB8-BA69-58BF33982562}" srcOrd="0" destOrd="0" presId="urn:microsoft.com/office/officeart/2005/8/layout/vList5"/>
    <dgm:cxn modelId="{244072A9-18E9-485F-AFB1-6055578A381C}" type="presParOf" srcId="{DDEBC142-3177-40E8-B2BA-C98D28B745D7}" destId="{1A692F41-B4EC-4835-8BD4-42FAE21C50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1E5FA95D-7534-4022-A760-5F8BAC782D40}">
      <dgm:prSet custT="1"/>
      <dgm:spPr>
        <a:xfrm>
          <a:off x="0" y="86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</a:rPr>
            <a:t>ეროვნული სტრატეგიის დანერგვა</a:t>
          </a:r>
          <a:endParaRPr lang="en-NZ" sz="20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B2A081BE-7407-480C-8515-E2ED3A8E35BA}" type="par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BD72-3DFF-477B-B07F-B95A9F4AB769}" type="sib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537B73-860C-4022-8D94-32A99F7CD42C}">
      <dgm:prSet custT="1"/>
      <dgm:spPr>
        <a:xfrm rot="5400000">
          <a:off x="5454707" y="-2352305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კიბოს კონტროლის ეროვნული საკოორდინაციო კომიტეტის შექმნა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6DCA67D-4E17-4CCA-9465-65218D17E67C}" type="par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91699-17F1-427E-AB19-D786223FC5F0}" type="sib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46BCF6-47EB-457C-9F5B-67B326C6A080}">
      <dgm:prSet custT="1"/>
      <dgm:spPr>
        <a:xfrm>
          <a:off x="0" y="72076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კიბოს რეგისტრი</a:t>
          </a:r>
          <a:endParaRPr lang="en-NZ" sz="18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2F077629-B2AB-4646-A46A-5840A497371C}" type="par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54D49-8149-4C33-AE40-FF7E581B7842}" type="sib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DE2CE2-62F2-4F2A-9EBB-3A1D1E4FB7AC}">
      <dgm:prSet custT="1"/>
      <dgm:spPr>
        <a:xfrm rot="5400000">
          <a:off x="5454707" y="-1632401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კიბოს პოპულაციური რეგისტრის და სიკვდილიანობის რეგისტრის ბაზების ურთიერთკავშირის უზრუნველყოფა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2EBF6A2E-4CAF-45C0-9DB2-3C6FD2D606E7}" type="par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2A2CD-9D22-471F-A980-E8E32247A6EA}" type="sib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12A600-339E-401B-BF0E-F1D2CDB51DB9}">
      <dgm:prSet custT="1"/>
      <dgm:spPr>
        <a:xfrm>
          <a:off x="0" y="1479431"/>
          <a:ext cx="3030015" cy="1001928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chemeClr val="bg1"/>
              </a:solidFill>
            </a:rPr>
            <a:t>კიბოს პრევენცია</a:t>
          </a:r>
          <a:endParaRPr lang="en-NZ" sz="22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97BB044-7102-4BFD-9EE0-AECF06DBD99D}" type="par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6F8603-21BA-4179-BC99-BC00099C30D0}" type="sib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694A3-5E90-45F3-BA02-8C7D27F194DD}">
      <dgm:prSet custT="1"/>
      <dgm:spPr>
        <a:xfrm rot="5400000">
          <a:off x="5183636" y="-712950"/>
          <a:ext cx="1079450" cy="5386693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დამტკიცებული ნორმატიული აქტების (თამბაქო) დანერგვა და აღსრულება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D34E92F3-CBA5-4649-AA06-9587D6DE1081}" type="par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B41F9-5BF7-4719-B1B0-2FDEBBC853C5}" type="sib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35911D-DFA5-4237-AE25-C0D8C925480C}">
      <dgm:prSet custT="1"/>
      <dgm:spPr>
        <a:xfrm rot="5400000">
          <a:off x="5183636" y="-712950"/>
          <a:ext cx="1079450" cy="5386693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200" b="1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HPV-</a:t>
          </a:r>
          <a:r>
            <a:rPr lang="ka-GE" sz="2200" b="1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ს საწინააღმდეგო ვაქცინაციის ჩართვა იმუნიზაციის ეროვნულ კალენდარში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D7550D9B-49CC-4AA9-9555-B9ED27196347}" type="parTrans" cxnId="{5C79E4D8-21CB-4151-B1A9-0D3B7C192FFD}">
      <dgm:prSet/>
      <dgm:spPr/>
      <dgm:t>
        <a:bodyPr/>
        <a:lstStyle/>
        <a:p>
          <a:endParaRPr lang="ka-GE"/>
        </a:p>
      </dgm:t>
    </dgm:pt>
    <dgm:pt modelId="{B74534DA-221C-4FA2-AC09-9B4D9DE9DF7F}" type="sibTrans" cxnId="{5C79E4D8-21CB-4151-B1A9-0D3B7C192FFD}">
      <dgm:prSet/>
      <dgm:spPr/>
      <dgm:t>
        <a:bodyPr/>
        <a:lstStyle/>
        <a:p>
          <a:endParaRPr lang="ka-GE"/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DDEBC142-3177-40E8-B2BA-C98D28B745D7}" type="pres">
      <dgm:prSet presAssocID="{1E5FA95D-7534-4022-A760-5F8BAC782D40}" presName="linNode" presStyleCnt="0"/>
      <dgm:spPr/>
    </dgm:pt>
    <dgm:pt modelId="{C13BFBB4-A391-4CB8-BA69-58BF33982562}" type="pres">
      <dgm:prSet presAssocID="{1E5FA95D-7534-4022-A760-5F8BAC782D40}" presName="parentText" presStyleLbl="node1" presStyleIdx="0" presStyleCnt="3" custScaleX="67993" custScaleY="4023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A692F41-B4EC-4835-8BD4-42FAE21C50CC}" type="pres">
      <dgm:prSet presAssocID="{1E5FA95D-7534-4022-A760-5F8BAC782D40}" presName="descendantText" presStyleLbl="alignAccFollowNode1" presStyleIdx="0" presStyleCnt="3" custScaleX="120771" custScaleY="48718" custLinFactNeighborX="-481" custLinFactNeighborY="3152">
        <dgm:presLayoutVars>
          <dgm:bulletEnabled val="1"/>
        </dgm:presLayoutVars>
      </dgm:prSet>
      <dgm:spPr>
        <a:prstGeom prst="round2SameRect">
          <a:avLst/>
        </a:prstGeom>
      </dgm:spPr>
    </dgm:pt>
    <dgm:pt modelId="{99910D06-97FF-4AFA-B7B6-35CAB53A4D02}" type="pres">
      <dgm:prSet presAssocID="{02DEBD72-3DFF-477B-B07F-B95A9F4AB769}" presName="sp" presStyleCnt="0"/>
      <dgm:spPr/>
    </dgm:pt>
    <dgm:pt modelId="{9F2E1A76-DD2A-4357-A92A-71E3BF6719CA}" type="pres">
      <dgm:prSet presAssocID="{7A46BCF6-47EB-457C-9F5B-67B326C6A080}" presName="linNode" presStyleCnt="0"/>
      <dgm:spPr/>
    </dgm:pt>
    <dgm:pt modelId="{1E2F71E4-9DBA-47A4-BFAF-7CE83BF61377}" type="pres">
      <dgm:prSet presAssocID="{7A46BCF6-47EB-457C-9F5B-67B326C6A080}" presName="parentText" presStyleLbl="node1" presStyleIdx="1" presStyleCnt="3" custScaleX="66598" custScaleY="4428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1DE1AB-3355-446D-A0A9-5D2C5478E9DC}" type="pres">
      <dgm:prSet presAssocID="{7A46BCF6-47EB-457C-9F5B-67B326C6A080}" presName="descendantText" presStyleLbl="alignAccFollowNode1" presStyleIdx="1" presStyleCnt="3" custScaleX="121236" custScaleY="57837" custLinFactNeighborY="602">
        <dgm:presLayoutVars>
          <dgm:bulletEnabled val="1"/>
        </dgm:presLayoutVars>
      </dgm:prSet>
      <dgm:spPr>
        <a:prstGeom prst="round2SameRect">
          <a:avLst/>
        </a:prstGeom>
      </dgm:spPr>
    </dgm:pt>
    <dgm:pt modelId="{F5C5AB48-501C-41F2-815E-63DE4F6F24E5}" type="pres">
      <dgm:prSet presAssocID="{97E54D49-8149-4C33-AE40-FF7E581B7842}" presName="sp" presStyleCnt="0"/>
      <dgm:spPr/>
    </dgm:pt>
    <dgm:pt modelId="{29DA5AA7-05DA-4C08-AAD3-0935FB42221E}" type="pres">
      <dgm:prSet presAssocID="{A312A600-339E-401B-BF0E-F1D2CDB51DB9}" presName="linNode" presStyleCnt="0"/>
      <dgm:spPr/>
    </dgm:pt>
    <dgm:pt modelId="{9E83874A-EA5F-4BD9-AD2C-32C3DEC3DF5F}" type="pres">
      <dgm:prSet presAssocID="{A312A600-339E-401B-BF0E-F1D2CDB51DB9}" presName="parentText" presStyleLbl="node1" presStyleIdx="2" presStyleCnt="3" custScaleX="65090" custScaleY="5484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8AC855-9313-4AEA-9D6D-E652861E9FBD}" type="pres">
      <dgm:prSet presAssocID="{A312A600-339E-401B-BF0E-F1D2CDB51DB9}" presName="descendantText" presStyleLbl="alignAccFollowNode1" presStyleIdx="2" presStyleCnt="3" custScaleX="119278" custScaleY="63560" custLinFactNeighborX="0" custLinFactNeighborY="0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5700130D-7B72-403A-9B70-563662C54233}" srcId="{A312A600-339E-401B-BF0E-F1D2CDB51DB9}" destId="{F47694A3-5E90-45F3-BA02-8C7D27F194DD}" srcOrd="0" destOrd="0" parTransId="{D34E92F3-CBA5-4649-AA06-9587D6DE1081}" sibTransId="{A90B41F9-5BF7-4719-B1B0-2FDEBBC853C5}"/>
    <dgm:cxn modelId="{AD429516-4077-482C-B305-B7FCD39FA2A0}" srcId="{7745B66C-9800-4304-90AE-7FA62AB195D5}" destId="{7A46BCF6-47EB-457C-9F5B-67B326C6A080}" srcOrd="1" destOrd="0" parTransId="{2F077629-B2AB-4646-A46A-5840A497371C}" sibTransId="{97E54D49-8149-4C33-AE40-FF7E581B7842}"/>
    <dgm:cxn modelId="{8AAFA31C-C8E1-4729-8518-4A560E857562}" type="presOf" srcId="{1E5FA95D-7534-4022-A760-5F8BAC782D40}" destId="{C13BFBB4-A391-4CB8-BA69-58BF33982562}" srcOrd="0" destOrd="0" presId="urn:microsoft.com/office/officeart/2005/8/layout/vList5"/>
    <dgm:cxn modelId="{658C1821-1B11-4D39-958C-F42FE5EA75F8}" type="presOf" srcId="{7745B66C-9800-4304-90AE-7FA62AB195D5}" destId="{128C32BF-48C2-4C6B-B420-BEAC58F35341}" srcOrd="0" destOrd="0" presId="urn:microsoft.com/office/officeart/2005/8/layout/vList5"/>
    <dgm:cxn modelId="{BAF0C229-C9EA-4A7D-992A-2F03632995CA}" srcId="{1E5FA95D-7534-4022-A760-5F8BAC782D40}" destId="{69537B73-860C-4022-8D94-32A99F7CD42C}" srcOrd="0" destOrd="0" parTransId="{A6DCA67D-4E17-4CCA-9465-65218D17E67C}" sibTransId="{63891699-17F1-427E-AB19-D786223FC5F0}"/>
    <dgm:cxn modelId="{36ACAB2A-4599-4A5C-B53C-BAA4E83969F1}" type="presOf" srcId="{A312A600-339E-401B-BF0E-F1D2CDB51DB9}" destId="{9E83874A-EA5F-4BD9-AD2C-32C3DEC3DF5F}" srcOrd="0" destOrd="0" presId="urn:microsoft.com/office/officeart/2005/8/layout/vList5"/>
    <dgm:cxn modelId="{BE96824B-A640-48C6-89AB-E02A5F3922E6}" type="presOf" srcId="{F47694A3-5E90-45F3-BA02-8C7D27F194DD}" destId="{F28AC855-9313-4AEA-9D6D-E652861E9FBD}" srcOrd="0" destOrd="0" presId="urn:microsoft.com/office/officeart/2005/8/layout/vList5"/>
    <dgm:cxn modelId="{0A9D3752-CC9A-4AF6-91CB-0C1F4825EC36}" srcId="{7745B66C-9800-4304-90AE-7FA62AB195D5}" destId="{1E5FA95D-7534-4022-A760-5F8BAC782D40}" srcOrd="0" destOrd="0" parTransId="{B2A081BE-7407-480C-8515-E2ED3A8E35BA}" sibTransId="{02DEBD72-3DFF-477B-B07F-B95A9F4AB769}"/>
    <dgm:cxn modelId="{BB340781-F4E2-4229-A6F0-5D2498A013BA}" type="presOf" srcId="{45DE2CE2-62F2-4F2A-9EBB-3A1D1E4FB7AC}" destId="{171DE1AB-3355-446D-A0A9-5D2C5478E9DC}" srcOrd="0" destOrd="0" presId="urn:microsoft.com/office/officeart/2005/8/layout/vList5"/>
    <dgm:cxn modelId="{85001F86-E098-4255-9EEA-C3EB1C51B6D7}" srcId="{7A46BCF6-47EB-457C-9F5B-67B326C6A080}" destId="{45DE2CE2-62F2-4F2A-9EBB-3A1D1E4FB7AC}" srcOrd="0" destOrd="0" parTransId="{2EBF6A2E-4CAF-45C0-9DB2-3C6FD2D606E7}" sibTransId="{3522A2CD-9D22-471F-A980-E8E32247A6EA}"/>
    <dgm:cxn modelId="{1C64ACB3-2769-4637-B737-218CDE3CE0E5}" type="presOf" srcId="{6835911D-DFA5-4237-AE25-C0D8C925480C}" destId="{F28AC855-9313-4AEA-9D6D-E652861E9FBD}" srcOrd="0" destOrd="1" presId="urn:microsoft.com/office/officeart/2005/8/layout/vList5"/>
    <dgm:cxn modelId="{E09887BF-6134-4C14-8432-4405C1C46873}" type="presOf" srcId="{7A46BCF6-47EB-457C-9F5B-67B326C6A080}" destId="{1E2F71E4-9DBA-47A4-BFAF-7CE83BF61377}" srcOrd="0" destOrd="0" presId="urn:microsoft.com/office/officeart/2005/8/layout/vList5"/>
    <dgm:cxn modelId="{5523CFC4-69BD-4413-AC65-84D8B0E505DB}" type="presOf" srcId="{69537B73-860C-4022-8D94-32A99F7CD42C}" destId="{1A692F41-B4EC-4835-8BD4-42FAE21C50CC}" srcOrd="0" destOrd="0" presId="urn:microsoft.com/office/officeart/2005/8/layout/vList5"/>
    <dgm:cxn modelId="{92CC95D6-3789-4C89-83CB-EF2FBB8D2097}" srcId="{7745B66C-9800-4304-90AE-7FA62AB195D5}" destId="{A312A600-339E-401B-BF0E-F1D2CDB51DB9}" srcOrd="2" destOrd="0" parTransId="{697BB044-7102-4BFD-9EE0-AECF06DBD99D}" sibTransId="{E86F8603-21BA-4179-BC99-BC00099C30D0}"/>
    <dgm:cxn modelId="{5C79E4D8-21CB-4151-B1A9-0D3B7C192FFD}" srcId="{A312A600-339E-401B-BF0E-F1D2CDB51DB9}" destId="{6835911D-DFA5-4237-AE25-C0D8C925480C}" srcOrd="1" destOrd="0" parTransId="{D7550D9B-49CC-4AA9-9555-B9ED27196347}" sibTransId="{B74534DA-221C-4FA2-AC09-9B4D9DE9DF7F}"/>
    <dgm:cxn modelId="{F60A1152-2CAD-4A89-B932-8F047388ED64}" type="presParOf" srcId="{128C32BF-48C2-4C6B-B420-BEAC58F35341}" destId="{DDEBC142-3177-40E8-B2BA-C98D28B745D7}" srcOrd="0" destOrd="0" presId="urn:microsoft.com/office/officeart/2005/8/layout/vList5"/>
    <dgm:cxn modelId="{3EBAF6F8-9E66-405D-AFE4-9DCED67D9535}" type="presParOf" srcId="{DDEBC142-3177-40E8-B2BA-C98D28B745D7}" destId="{C13BFBB4-A391-4CB8-BA69-58BF33982562}" srcOrd="0" destOrd="0" presId="urn:microsoft.com/office/officeart/2005/8/layout/vList5"/>
    <dgm:cxn modelId="{547E772E-8AAF-40F5-97AC-1F72BFBDCE56}" type="presParOf" srcId="{DDEBC142-3177-40E8-B2BA-C98D28B745D7}" destId="{1A692F41-B4EC-4835-8BD4-42FAE21C50CC}" srcOrd="1" destOrd="0" presId="urn:microsoft.com/office/officeart/2005/8/layout/vList5"/>
    <dgm:cxn modelId="{F768FD72-B863-4793-9B0E-0B31D6E46EAE}" type="presParOf" srcId="{128C32BF-48C2-4C6B-B420-BEAC58F35341}" destId="{99910D06-97FF-4AFA-B7B6-35CAB53A4D02}" srcOrd="1" destOrd="0" presId="urn:microsoft.com/office/officeart/2005/8/layout/vList5"/>
    <dgm:cxn modelId="{8D720498-A292-49D8-8C64-30ADDF548053}" type="presParOf" srcId="{128C32BF-48C2-4C6B-B420-BEAC58F35341}" destId="{9F2E1A76-DD2A-4357-A92A-71E3BF6719CA}" srcOrd="2" destOrd="0" presId="urn:microsoft.com/office/officeart/2005/8/layout/vList5"/>
    <dgm:cxn modelId="{681DF741-2F6D-4C2E-9425-450F409190CE}" type="presParOf" srcId="{9F2E1A76-DD2A-4357-A92A-71E3BF6719CA}" destId="{1E2F71E4-9DBA-47A4-BFAF-7CE83BF61377}" srcOrd="0" destOrd="0" presId="urn:microsoft.com/office/officeart/2005/8/layout/vList5"/>
    <dgm:cxn modelId="{998BA717-D56C-4E67-8322-63CF89F5D64D}" type="presParOf" srcId="{9F2E1A76-DD2A-4357-A92A-71E3BF6719CA}" destId="{171DE1AB-3355-446D-A0A9-5D2C5478E9DC}" srcOrd="1" destOrd="0" presId="urn:microsoft.com/office/officeart/2005/8/layout/vList5"/>
    <dgm:cxn modelId="{BEA057AD-EECF-4E50-8B2F-3376DCA40BD1}" type="presParOf" srcId="{128C32BF-48C2-4C6B-B420-BEAC58F35341}" destId="{F5C5AB48-501C-41F2-815E-63DE4F6F24E5}" srcOrd="3" destOrd="0" presId="urn:microsoft.com/office/officeart/2005/8/layout/vList5"/>
    <dgm:cxn modelId="{11634417-EB4A-47EE-AA9A-363871F0528D}" type="presParOf" srcId="{128C32BF-48C2-4C6B-B420-BEAC58F35341}" destId="{29DA5AA7-05DA-4C08-AAD3-0935FB42221E}" srcOrd="4" destOrd="0" presId="urn:microsoft.com/office/officeart/2005/8/layout/vList5"/>
    <dgm:cxn modelId="{5C18206F-31CF-4E69-9684-B2F61EB0BBC2}" type="presParOf" srcId="{29DA5AA7-05DA-4C08-AAD3-0935FB42221E}" destId="{9E83874A-EA5F-4BD9-AD2C-32C3DEC3DF5F}" srcOrd="0" destOrd="0" presId="urn:microsoft.com/office/officeart/2005/8/layout/vList5"/>
    <dgm:cxn modelId="{CB6C4D55-4B71-482A-BA98-4B466866181C}" type="presParOf" srcId="{29DA5AA7-05DA-4C08-AAD3-0935FB42221E}" destId="{F28AC855-9313-4AEA-9D6D-E652861E9F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AC1DB11A-8A62-47AD-8D35-E3300B1F998C}">
      <dgm:prSet custT="1"/>
      <dgm:spPr>
        <a:xfrm>
          <a:off x="0" y="255440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</a:rPr>
            <a:t>ადრეული გამოვლენა</a:t>
          </a:r>
          <a:endParaRPr lang="en-NZ" sz="20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0B43886-5021-4AAD-83A2-48541CA657D6}" type="par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0884BA-6577-42B1-AEAF-D107B6E7DE77}" type="sib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ED118-BEF9-433A-9145-6D9209CA61A8}">
      <dgm:prSet custT="1"/>
      <dgm:spPr>
        <a:xfrm rot="5400000">
          <a:off x="5454707" y="201234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latin typeface="Sylfaen" panose="010A0502050306030303" pitchFamily="18" charset="0"/>
            </a:rPr>
            <a:t>მოსახლეობის და პროფესიონალების ცნობიერების ამაღლება ფართოდ გავრცელებული კიბოს ადრეული სიმპტომებისა და ნიშნების შესახებ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8433D8DA-50BC-431B-AE14-1FA8A5A705F5}" type="par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BDA8C-BB35-4BEB-8058-0CC6971539F3}" type="sib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48CF81-1AE1-44FD-AD2A-AC255CD50F8A}">
      <dgm:prSet custT="1"/>
      <dgm:spPr>
        <a:xfrm>
          <a:off x="0" y="327430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დიაგნოსტიკა და მკურნალობა</a:t>
          </a:r>
          <a:endParaRPr lang="en-NZ" sz="20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8120AA2-368B-4060-A060-450CE2C597EF}" type="par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EFA32C-E149-40E7-BBE1-6D8699AEC4EE}" type="sib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6113C-3D58-46FC-BF4B-A9DE87B3342C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latin typeface="Sylfaen" panose="010A0502050306030303" pitchFamily="18" charset="0"/>
            </a:rPr>
            <a:t>კიბოს მართვის ხარისხის კონტროლის საბჭოს შექმნა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7AE92F2A-07D9-49F3-9509-8C553933DFED}" type="par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E90BE1-6889-4B13-A6C8-6EAB767ED4DB}" type="sib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712659-2D4C-4734-A6F9-CD655682652A}">
      <dgm:prSet custT="1"/>
      <dgm:spPr>
        <a:xfrm rot="5400000">
          <a:off x="5454707" y="201234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კიბოს ორგანიზებული სკრინინგის დანერგვა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5AE4F105-3E88-4F79-A6F3-E79C7D547987}" type="parTrans" cxnId="{D19F7F91-C911-4C61-BB86-E3AB04180C6B}">
      <dgm:prSet/>
      <dgm:spPr/>
      <dgm:t>
        <a:bodyPr/>
        <a:lstStyle/>
        <a:p>
          <a:endParaRPr lang="ka-GE"/>
        </a:p>
      </dgm:t>
    </dgm:pt>
    <dgm:pt modelId="{21DCB8D1-8BD0-459B-B51F-AFE7ED477F31}" type="sibTrans" cxnId="{D19F7F91-C911-4C61-BB86-E3AB04180C6B}">
      <dgm:prSet/>
      <dgm:spPr/>
      <dgm:t>
        <a:bodyPr/>
        <a:lstStyle/>
        <a:p>
          <a:endParaRPr lang="ka-GE"/>
        </a:p>
      </dgm:t>
    </dgm:pt>
    <dgm:pt modelId="{534EBE7D-C650-43FB-938E-7B63546AEB91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NZ" sz="16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9CAFBC48-0F3F-4D07-BC64-8E31CEEA2E2F}" type="parTrans" cxnId="{1DDE3C83-10C7-4FF9-8C01-2A6E9F7B18A0}">
      <dgm:prSet/>
      <dgm:spPr/>
      <dgm:t>
        <a:bodyPr/>
        <a:lstStyle/>
        <a:p>
          <a:endParaRPr lang="ka-GE"/>
        </a:p>
      </dgm:t>
    </dgm:pt>
    <dgm:pt modelId="{894F0F27-86A6-4818-A4F9-5425042FFD05}" type="sibTrans" cxnId="{1DDE3C83-10C7-4FF9-8C01-2A6E9F7B18A0}">
      <dgm:prSet/>
      <dgm:spPr/>
      <dgm:t>
        <a:bodyPr/>
        <a:lstStyle/>
        <a:p>
          <a:endParaRPr lang="ka-GE"/>
        </a:p>
      </dgm:t>
    </dgm:pt>
    <dgm:pt modelId="{7B167269-0D27-44D6-BFF1-CA208962132B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დამტკიცებული ეროვნული გაიდლაინების დანერგვა, ახლების დამტკიცება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7B990552-C9BB-4696-8215-63964AEC07C7}" type="parTrans" cxnId="{FBD82A2C-39D7-42A2-8F9A-E37265B826D3}">
      <dgm:prSet/>
      <dgm:spPr/>
      <dgm:t>
        <a:bodyPr/>
        <a:lstStyle/>
        <a:p>
          <a:endParaRPr lang="ka-GE"/>
        </a:p>
      </dgm:t>
    </dgm:pt>
    <dgm:pt modelId="{0A44783F-F57A-4F3A-A773-9FE99E03A27A}" type="sibTrans" cxnId="{FBD82A2C-39D7-42A2-8F9A-E37265B826D3}">
      <dgm:prSet/>
      <dgm:spPr/>
      <dgm:t>
        <a:bodyPr/>
        <a:lstStyle/>
        <a:p>
          <a:endParaRPr lang="ka-GE"/>
        </a:p>
      </dgm:t>
    </dgm:pt>
    <dgm:pt modelId="{76E7C088-68AD-46EA-A983-0949A937EC63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ონკოლოგიურ კლინიკებში კიბოს მართვის მულტიდისციპლინური ჯგუფების შექმნა</a:t>
          </a:r>
          <a:endParaRPr lang="en-NZ" sz="20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0834107F-953B-4AD6-9C01-81C5727D4E90}" type="parTrans" cxnId="{A807795A-8C1E-4C40-B3D7-4A788931C0BC}">
      <dgm:prSet/>
      <dgm:spPr/>
      <dgm:t>
        <a:bodyPr/>
        <a:lstStyle/>
        <a:p>
          <a:endParaRPr lang="ka-GE"/>
        </a:p>
      </dgm:t>
    </dgm:pt>
    <dgm:pt modelId="{8826B014-85BD-413E-B009-6CF52B2E0A2C}" type="sibTrans" cxnId="{A807795A-8C1E-4C40-B3D7-4A788931C0BC}">
      <dgm:prSet/>
      <dgm:spPr/>
      <dgm:t>
        <a:bodyPr/>
        <a:lstStyle/>
        <a:p>
          <a:endParaRPr lang="ka-GE"/>
        </a:p>
      </dgm:t>
    </dgm:pt>
    <dgm:pt modelId="{DC44F333-3DE8-4B42-AE8F-39A3CCC8738F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NZ" sz="16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BA7B82C-E8D3-4247-8774-E788E6C41E14}" type="parTrans" cxnId="{2782D632-5051-46AB-8287-AA4D9FC94747}">
      <dgm:prSet/>
      <dgm:spPr/>
      <dgm:t>
        <a:bodyPr/>
        <a:lstStyle/>
        <a:p>
          <a:endParaRPr lang="ka-GE"/>
        </a:p>
      </dgm:t>
    </dgm:pt>
    <dgm:pt modelId="{2719125B-B9DE-44DA-8E35-60596BD73574}" type="sibTrans" cxnId="{2782D632-5051-46AB-8287-AA4D9FC94747}">
      <dgm:prSet/>
      <dgm:spPr/>
      <dgm:t>
        <a:bodyPr/>
        <a:lstStyle/>
        <a:p>
          <a:endParaRPr lang="ka-GE"/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B046EA7E-67B9-4F07-9293-F24F11B8F7FF}" type="pres">
      <dgm:prSet presAssocID="{AC1DB11A-8A62-47AD-8D35-E3300B1F998C}" presName="linNode" presStyleCnt="0"/>
      <dgm:spPr/>
    </dgm:pt>
    <dgm:pt modelId="{F6F6D0A1-0649-4F38-AD68-25C1EC7F259D}" type="pres">
      <dgm:prSet presAssocID="{AC1DB11A-8A62-47AD-8D35-E3300B1F998C}" presName="parentText" presStyleLbl="node1" presStyleIdx="0" presStyleCnt="2" custScaleX="64633" custScaleY="71761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ADAFAC6-7F92-44B4-A100-DC147CB6F6D1}" type="pres">
      <dgm:prSet presAssocID="{AC1DB11A-8A62-47AD-8D35-E3300B1F998C}" presName="descendantText" presStyleLbl="alignAccFollowNode1" presStyleIdx="0" presStyleCnt="2" custScaleX="119359" custScaleY="93095" custLinFactNeighborX="-1045" custLinFactNeighborY="-1339">
        <dgm:presLayoutVars>
          <dgm:bulletEnabled val="1"/>
        </dgm:presLayoutVars>
      </dgm:prSet>
      <dgm:spPr>
        <a:prstGeom prst="round2SameRect">
          <a:avLst/>
        </a:prstGeom>
      </dgm:spPr>
    </dgm:pt>
    <dgm:pt modelId="{C692F1A2-1CB3-4840-BC02-A1FF1061C353}" type="pres">
      <dgm:prSet presAssocID="{160884BA-6577-42B1-AEAF-D107B6E7DE77}" presName="sp" presStyleCnt="0"/>
      <dgm:spPr/>
    </dgm:pt>
    <dgm:pt modelId="{B477F74D-641E-4A6F-A9E4-74EC1A0929F8}" type="pres">
      <dgm:prSet presAssocID="{6A48CF81-1AE1-44FD-AD2A-AC255CD50F8A}" presName="linNode" presStyleCnt="0"/>
      <dgm:spPr/>
    </dgm:pt>
    <dgm:pt modelId="{1BA70B9C-5D6B-438A-A971-0F1B351FAC7A}" type="pres">
      <dgm:prSet presAssocID="{6A48CF81-1AE1-44FD-AD2A-AC255CD50F8A}" presName="parentText" presStyleLbl="node1" presStyleIdx="1" presStyleCnt="2" custScaleX="64142" custScaleY="8910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4F445B-E511-47A7-8E6C-1A7233BCDD2C}" type="pres">
      <dgm:prSet presAssocID="{6A48CF81-1AE1-44FD-AD2A-AC255CD50F8A}" presName="descendantText" presStyleLbl="alignAccFollowNode1" presStyleIdx="1" presStyleCnt="2" custScaleX="119939" custScaleY="112128" custLinFactNeighborX="-554" custLinFactNeighborY="717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2A4ED05-BB93-4B90-B04F-3F9EFA0E0CEC}" srcId="{7745B66C-9800-4304-90AE-7FA62AB195D5}" destId="{AC1DB11A-8A62-47AD-8D35-E3300B1F998C}" srcOrd="0" destOrd="0" parTransId="{F0B43886-5021-4AAD-83A2-48541CA657D6}" sibTransId="{160884BA-6577-42B1-AEAF-D107B6E7DE77}"/>
    <dgm:cxn modelId="{BA35720F-C96A-4854-B625-631E76F0E773}" srcId="{AC1DB11A-8A62-47AD-8D35-E3300B1F998C}" destId="{77AED118-BEF9-433A-9145-6D9209CA61A8}" srcOrd="0" destOrd="0" parTransId="{8433D8DA-50BC-431B-AE14-1FA8A5A705F5}" sibTransId="{EA9BDA8C-BB35-4BEB-8058-0CC6971539F3}"/>
    <dgm:cxn modelId="{AC51441B-325E-4702-B54C-FAE6BBFADB02}" type="presOf" srcId="{7745B66C-9800-4304-90AE-7FA62AB195D5}" destId="{128C32BF-48C2-4C6B-B420-BEAC58F35341}" srcOrd="0" destOrd="0" presId="urn:microsoft.com/office/officeart/2005/8/layout/vList5"/>
    <dgm:cxn modelId="{FBD82A2C-39D7-42A2-8F9A-E37265B826D3}" srcId="{6A48CF81-1AE1-44FD-AD2A-AC255CD50F8A}" destId="{7B167269-0D27-44D6-BFF1-CA208962132B}" srcOrd="2" destOrd="0" parTransId="{7B990552-C9BB-4696-8215-63964AEC07C7}" sibTransId="{0A44783F-F57A-4F3A-A773-9FE99E03A27A}"/>
    <dgm:cxn modelId="{2782D632-5051-46AB-8287-AA4D9FC94747}" srcId="{6A48CF81-1AE1-44FD-AD2A-AC255CD50F8A}" destId="{DC44F333-3DE8-4B42-AE8F-39A3CCC8738F}" srcOrd="0" destOrd="0" parTransId="{ABA7B82C-E8D3-4247-8774-E788E6C41E14}" sibTransId="{2719125B-B9DE-44DA-8E35-60596BD73574}"/>
    <dgm:cxn modelId="{BCC9C545-13C7-4531-9393-E3DECB3C4DAF}" type="presOf" srcId="{3786113C-3D58-46FC-BF4B-A9DE87B3342C}" destId="{484F445B-E511-47A7-8E6C-1A7233BCDD2C}" srcOrd="0" destOrd="1" presId="urn:microsoft.com/office/officeart/2005/8/layout/vList5"/>
    <dgm:cxn modelId="{3749D166-C95F-4033-82F2-9F057A75BFE2}" type="presOf" srcId="{76E7C088-68AD-46EA-A983-0949A937EC63}" destId="{484F445B-E511-47A7-8E6C-1A7233BCDD2C}" srcOrd="0" destOrd="3" presId="urn:microsoft.com/office/officeart/2005/8/layout/vList5"/>
    <dgm:cxn modelId="{FC99E867-F3E8-49C8-93E4-DEEF13B5F2B2}" type="presOf" srcId="{97712659-2D4C-4734-A6F9-CD655682652A}" destId="{FADAFAC6-7F92-44B4-A100-DC147CB6F6D1}" srcOrd="0" destOrd="1" presId="urn:microsoft.com/office/officeart/2005/8/layout/vList5"/>
    <dgm:cxn modelId="{7ADC0D4E-7418-4213-A957-8C556BA9E824}" type="presOf" srcId="{DC44F333-3DE8-4B42-AE8F-39A3CCC8738F}" destId="{484F445B-E511-47A7-8E6C-1A7233BCDD2C}" srcOrd="0" destOrd="0" presId="urn:microsoft.com/office/officeart/2005/8/layout/vList5"/>
    <dgm:cxn modelId="{15307059-CD56-441A-9BBD-55544FBF3A33}" srcId="{7745B66C-9800-4304-90AE-7FA62AB195D5}" destId="{6A48CF81-1AE1-44FD-AD2A-AC255CD50F8A}" srcOrd="1" destOrd="0" parTransId="{E8120AA2-368B-4060-A060-450CE2C597EF}" sibTransId="{B2EFA32C-E149-40E7-BBE1-6D8699AEC4EE}"/>
    <dgm:cxn modelId="{A807795A-8C1E-4C40-B3D7-4A788931C0BC}" srcId="{6A48CF81-1AE1-44FD-AD2A-AC255CD50F8A}" destId="{76E7C088-68AD-46EA-A983-0949A937EC63}" srcOrd="3" destOrd="0" parTransId="{0834107F-953B-4AD6-9C01-81C5727D4E90}" sibTransId="{8826B014-85BD-413E-B009-6CF52B2E0A2C}"/>
    <dgm:cxn modelId="{1DDE3C83-10C7-4FF9-8C01-2A6E9F7B18A0}" srcId="{6A48CF81-1AE1-44FD-AD2A-AC255CD50F8A}" destId="{534EBE7D-C650-43FB-938E-7B63546AEB91}" srcOrd="4" destOrd="0" parTransId="{9CAFBC48-0F3F-4D07-BC64-8E31CEEA2E2F}" sibTransId="{894F0F27-86A6-4818-A4F9-5425042FFD05}"/>
    <dgm:cxn modelId="{D19F7F91-C911-4C61-BB86-E3AB04180C6B}" srcId="{AC1DB11A-8A62-47AD-8D35-E3300B1F998C}" destId="{97712659-2D4C-4734-A6F9-CD655682652A}" srcOrd="1" destOrd="0" parTransId="{5AE4F105-3E88-4F79-A6F3-E79C7D547987}" sibTransId="{21DCB8D1-8BD0-459B-B51F-AFE7ED477F31}"/>
    <dgm:cxn modelId="{4DCBE897-76A9-4E1D-B381-43FC16C725F6}" type="presOf" srcId="{6A48CF81-1AE1-44FD-AD2A-AC255CD50F8A}" destId="{1BA70B9C-5D6B-438A-A971-0F1B351FAC7A}" srcOrd="0" destOrd="0" presId="urn:microsoft.com/office/officeart/2005/8/layout/vList5"/>
    <dgm:cxn modelId="{BC7A78B8-5133-42B7-9616-94674DA971C4}" type="presOf" srcId="{534EBE7D-C650-43FB-938E-7B63546AEB91}" destId="{484F445B-E511-47A7-8E6C-1A7233BCDD2C}" srcOrd="0" destOrd="4" presId="urn:microsoft.com/office/officeart/2005/8/layout/vList5"/>
    <dgm:cxn modelId="{391995CB-156B-4AEB-AF6A-3F020A648541}" type="presOf" srcId="{AC1DB11A-8A62-47AD-8D35-E3300B1F998C}" destId="{F6F6D0A1-0649-4F38-AD68-25C1EC7F259D}" srcOrd="0" destOrd="0" presId="urn:microsoft.com/office/officeart/2005/8/layout/vList5"/>
    <dgm:cxn modelId="{EEE298CE-78CF-436A-9DFB-14D2C30A8B3C}" type="presOf" srcId="{7B167269-0D27-44D6-BFF1-CA208962132B}" destId="{484F445B-E511-47A7-8E6C-1A7233BCDD2C}" srcOrd="0" destOrd="2" presId="urn:microsoft.com/office/officeart/2005/8/layout/vList5"/>
    <dgm:cxn modelId="{B88F6BCF-4669-4C02-B4E1-142697BF0553}" type="presOf" srcId="{77AED118-BEF9-433A-9145-6D9209CA61A8}" destId="{FADAFAC6-7F92-44B4-A100-DC147CB6F6D1}" srcOrd="0" destOrd="0" presId="urn:microsoft.com/office/officeart/2005/8/layout/vList5"/>
    <dgm:cxn modelId="{470257FB-69BA-4563-A5B0-B0C809594BA3}" srcId="{6A48CF81-1AE1-44FD-AD2A-AC255CD50F8A}" destId="{3786113C-3D58-46FC-BF4B-A9DE87B3342C}" srcOrd="1" destOrd="0" parTransId="{7AE92F2A-07D9-49F3-9509-8C553933DFED}" sibTransId="{6DE90BE1-6889-4B13-A6C8-6EAB767ED4DB}"/>
    <dgm:cxn modelId="{22BA7BC5-FE9B-46E9-834E-1FBF6FE2F37B}" type="presParOf" srcId="{128C32BF-48C2-4C6B-B420-BEAC58F35341}" destId="{B046EA7E-67B9-4F07-9293-F24F11B8F7FF}" srcOrd="0" destOrd="0" presId="urn:microsoft.com/office/officeart/2005/8/layout/vList5"/>
    <dgm:cxn modelId="{7C74C8EF-4FC6-4EE7-A54B-0FAC8A95FF81}" type="presParOf" srcId="{B046EA7E-67B9-4F07-9293-F24F11B8F7FF}" destId="{F6F6D0A1-0649-4F38-AD68-25C1EC7F259D}" srcOrd="0" destOrd="0" presId="urn:microsoft.com/office/officeart/2005/8/layout/vList5"/>
    <dgm:cxn modelId="{61403215-3CF9-4C1F-84E2-3384CCA3EBAF}" type="presParOf" srcId="{B046EA7E-67B9-4F07-9293-F24F11B8F7FF}" destId="{FADAFAC6-7F92-44B4-A100-DC147CB6F6D1}" srcOrd="1" destOrd="0" presId="urn:microsoft.com/office/officeart/2005/8/layout/vList5"/>
    <dgm:cxn modelId="{83F6CCFC-2DB7-4977-8CF8-7006413D6095}" type="presParOf" srcId="{128C32BF-48C2-4C6B-B420-BEAC58F35341}" destId="{C692F1A2-1CB3-4840-BC02-A1FF1061C353}" srcOrd="1" destOrd="0" presId="urn:microsoft.com/office/officeart/2005/8/layout/vList5"/>
    <dgm:cxn modelId="{34744336-C702-4E60-A3A8-175183B501A2}" type="presParOf" srcId="{128C32BF-48C2-4C6B-B420-BEAC58F35341}" destId="{B477F74D-641E-4A6F-A9E4-74EC1A0929F8}" srcOrd="2" destOrd="0" presId="urn:microsoft.com/office/officeart/2005/8/layout/vList5"/>
    <dgm:cxn modelId="{92FB7C6D-5AFE-425A-A89D-52C427D2E589}" type="presParOf" srcId="{B477F74D-641E-4A6F-A9E4-74EC1A0929F8}" destId="{1BA70B9C-5D6B-438A-A971-0F1B351FAC7A}" srcOrd="0" destOrd="0" presId="urn:microsoft.com/office/officeart/2005/8/layout/vList5"/>
    <dgm:cxn modelId="{7A6D5612-B16A-483B-B0D0-3790156B65AB}" type="presParOf" srcId="{B477F74D-641E-4A6F-A9E4-74EC1A0929F8}" destId="{484F445B-E511-47A7-8E6C-1A7233BCDD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1E5FA95D-7534-4022-A760-5F8BAC782D40}">
      <dgm:prSet custT="1"/>
      <dgm:spPr>
        <a:xfrm>
          <a:off x="0" y="86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</a:rPr>
            <a:t>კლინიკური ონკოლოგია</a:t>
          </a:r>
          <a:endParaRPr lang="en-NZ" sz="20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B2A081BE-7407-480C-8515-E2ED3A8E35BA}" type="par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BD72-3DFF-477B-B07F-B95A9F4AB769}" type="sibTrans" cxnId="{0A9D3752-CC9A-4AF6-91CB-0C1F4825EC36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537B73-860C-4022-8D94-32A99F7CD42C}">
      <dgm:prSet custT="1"/>
      <dgm:spPr>
        <a:xfrm rot="5400000">
          <a:off x="5454707" y="-2352305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ესენციური მედიკამენტების ჩამონათვალის შექმნა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6DCA67D-4E17-4CCA-9465-65218D17E67C}" type="par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91699-17F1-427E-AB19-D786223FC5F0}" type="sibTrans" cxnId="{BAF0C229-C9EA-4A7D-992A-2F03632995CA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46BCF6-47EB-457C-9F5B-67B326C6A080}">
      <dgm:prSet custT="1"/>
      <dgm:spPr>
        <a:xfrm>
          <a:off x="0" y="72076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რადიოთერაპია</a:t>
          </a:r>
          <a:endParaRPr lang="en-NZ" sz="1800" b="1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gm:t>
    </dgm:pt>
    <dgm:pt modelId="{2F077629-B2AB-4646-A46A-5840A497371C}" type="par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54D49-8149-4C33-AE40-FF7E581B7842}" type="sibTrans" cxnId="{AD429516-4077-482C-B305-B7FCD39FA2A0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DE2CE2-62F2-4F2A-9EBB-3A1D1E4FB7AC}">
      <dgm:prSet custT="1"/>
      <dgm:spPr>
        <a:xfrm rot="5400000">
          <a:off x="5454707" y="-1632401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რადიოთერაპიის უტილიზაცია თანამედროვე სტანდარტების გათვალისწინებით 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2EBF6A2E-4CAF-45C0-9DB2-3C6FD2D606E7}" type="par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2A2CD-9D22-471F-A980-E8E32247A6EA}" type="sibTrans" cxnId="{85001F86-E098-4255-9EEA-C3EB1C51B6D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12A600-339E-401B-BF0E-F1D2CDB51DB9}">
      <dgm:prSet custT="1"/>
      <dgm:spPr>
        <a:xfrm>
          <a:off x="0" y="1479431"/>
          <a:ext cx="3030015" cy="1001928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</a:rPr>
            <a:t>ბირთვული მედიცინა</a:t>
          </a:r>
          <a:endParaRPr lang="en-NZ" sz="20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97BB044-7102-4BFD-9EE0-AECF06DBD99D}" type="par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6F8603-21BA-4179-BC99-BC00099C30D0}" type="sibTrans" cxnId="{92CC95D6-3789-4C89-83CB-EF2FBB8D2097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694A3-5E90-45F3-BA02-8C7D27F194DD}">
      <dgm:prSet custT="1"/>
      <dgm:spPr>
        <a:xfrm rot="5400000">
          <a:off x="5183636" y="-712950"/>
          <a:ext cx="1079450" cy="5386693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ცალკე სამედიცინო სპეციალობად აღიარება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D34E92F3-CBA5-4649-AA06-9587D6DE1081}" type="par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B41F9-5BF7-4719-B1B0-2FDEBBC853C5}" type="sibTrans" cxnId="{5700130D-7B72-403A-9B70-563662C542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50764-53D0-4499-83AE-DA9E748E8F52}">
      <dgm:prSet custT="1"/>
      <dgm:spPr>
        <a:xfrm rot="5400000">
          <a:off x="5183636" y="-712950"/>
          <a:ext cx="1079450" cy="5386693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  <a:latin typeface="Sylfaen" panose="010A0502050306030303" pitchFamily="18" charset="0"/>
            </a:rPr>
            <a:t>საყოველთაო ჯანდაცვის პროგრამაში ბირთვული მედიცინის სერვისების დაფინანსების საკითხის განხილვა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B35001FF-0F5B-46EB-BA7F-A4338288BC36}" type="parTrans" cxnId="{CA741E0E-A707-49B3-930E-9BB345BCD70A}">
      <dgm:prSet/>
      <dgm:spPr/>
      <dgm:t>
        <a:bodyPr/>
        <a:lstStyle/>
        <a:p>
          <a:endParaRPr lang="ka-GE"/>
        </a:p>
      </dgm:t>
    </dgm:pt>
    <dgm:pt modelId="{67BD75C9-25E8-4CE9-8CC7-530E7A2856E2}" type="sibTrans" cxnId="{CA741E0E-A707-49B3-930E-9BB345BCD70A}">
      <dgm:prSet/>
      <dgm:spPr/>
      <dgm:t>
        <a:bodyPr/>
        <a:lstStyle/>
        <a:p>
          <a:endParaRPr lang="ka-GE"/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DDEBC142-3177-40E8-B2BA-C98D28B745D7}" type="pres">
      <dgm:prSet presAssocID="{1E5FA95D-7534-4022-A760-5F8BAC782D40}" presName="linNode" presStyleCnt="0"/>
      <dgm:spPr/>
    </dgm:pt>
    <dgm:pt modelId="{C13BFBB4-A391-4CB8-BA69-58BF33982562}" type="pres">
      <dgm:prSet presAssocID="{1E5FA95D-7534-4022-A760-5F8BAC782D40}" presName="parentText" presStyleLbl="node1" presStyleIdx="0" presStyleCnt="3" custScaleX="67993" custScaleY="47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A692F41-B4EC-4835-8BD4-42FAE21C50CC}" type="pres">
      <dgm:prSet presAssocID="{1E5FA95D-7534-4022-A760-5F8BAC782D40}" presName="descendantText" presStyleLbl="alignAccFollowNode1" presStyleIdx="0" presStyleCnt="3" custScaleX="120771" custScaleY="54443" custLinFactNeighborX="-1354" custLinFactNeighborY="511">
        <dgm:presLayoutVars>
          <dgm:bulletEnabled val="1"/>
        </dgm:presLayoutVars>
      </dgm:prSet>
      <dgm:spPr>
        <a:prstGeom prst="round2SameRect">
          <a:avLst/>
        </a:prstGeom>
      </dgm:spPr>
    </dgm:pt>
    <dgm:pt modelId="{99910D06-97FF-4AFA-B7B6-35CAB53A4D02}" type="pres">
      <dgm:prSet presAssocID="{02DEBD72-3DFF-477B-B07F-B95A9F4AB769}" presName="sp" presStyleCnt="0"/>
      <dgm:spPr/>
    </dgm:pt>
    <dgm:pt modelId="{9F2E1A76-DD2A-4357-A92A-71E3BF6719CA}" type="pres">
      <dgm:prSet presAssocID="{7A46BCF6-47EB-457C-9F5B-67B326C6A080}" presName="linNode" presStyleCnt="0"/>
      <dgm:spPr/>
    </dgm:pt>
    <dgm:pt modelId="{1E2F71E4-9DBA-47A4-BFAF-7CE83BF61377}" type="pres">
      <dgm:prSet presAssocID="{7A46BCF6-47EB-457C-9F5B-67B326C6A080}" presName="parentText" presStyleLbl="node1" presStyleIdx="1" presStyleCnt="3" custScaleX="66598" custScaleY="60306" custLinFactNeighborX="-1296" custLinFactNeighborY="-80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1DE1AB-3355-446D-A0A9-5D2C5478E9DC}" type="pres">
      <dgm:prSet presAssocID="{7A46BCF6-47EB-457C-9F5B-67B326C6A080}" presName="descendantText" presStyleLbl="alignAccFollowNode1" presStyleIdx="1" presStyleCnt="3" custScaleX="121236" custScaleY="62436" custLinFactNeighborY="602">
        <dgm:presLayoutVars>
          <dgm:bulletEnabled val="1"/>
        </dgm:presLayoutVars>
      </dgm:prSet>
      <dgm:spPr>
        <a:prstGeom prst="round2SameRect">
          <a:avLst/>
        </a:prstGeom>
      </dgm:spPr>
    </dgm:pt>
    <dgm:pt modelId="{F5C5AB48-501C-41F2-815E-63DE4F6F24E5}" type="pres">
      <dgm:prSet presAssocID="{97E54D49-8149-4C33-AE40-FF7E581B7842}" presName="sp" presStyleCnt="0"/>
      <dgm:spPr/>
    </dgm:pt>
    <dgm:pt modelId="{29DA5AA7-05DA-4C08-AAD3-0935FB42221E}" type="pres">
      <dgm:prSet presAssocID="{A312A600-339E-401B-BF0E-F1D2CDB51DB9}" presName="linNode" presStyleCnt="0"/>
      <dgm:spPr/>
    </dgm:pt>
    <dgm:pt modelId="{9E83874A-EA5F-4BD9-AD2C-32C3DEC3DF5F}" type="pres">
      <dgm:prSet presAssocID="{A312A600-339E-401B-BF0E-F1D2CDB51DB9}" presName="parentText" presStyleLbl="node1" presStyleIdx="2" presStyleCnt="3" custScaleX="65090" custScaleY="6831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8AC855-9313-4AEA-9D6D-E652861E9FBD}" type="pres">
      <dgm:prSet presAssocID="{A312A600-339E-401B-BF0E-F1D2CDB51DB9}" presName="descendantText" presStyleLbl="alignAccFollowNode1" presStyleIdx="2" presStyleCnt="3" custScaleX="119278" custScaleY="77350" custLinFactNeighborX="0" custLinFactNeighborY="0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352A40A-77A0-46E3-96BC-ED8FC378C058}" type="presOf" srcId="{7A46BCF6-47EB-457C-9F5B-67B326C6A080}" destId="{1E2F71E4-9DBA-47A4-BFAF-7CE83BF61377}" srcOrd="0" destOrd="0" presId="urn:microsoft.com/office/officeart/2005/8/layout/vList5"/>
    <dgm:cxn modelId="{5700130D-7B72-403A-9B70-563662C54233}" srcId="{A312A600-339E-401B-BF0E-F1D2CDB51DB9}" destId="{F47694A3-5E90-45F3-BA02-8C7D27F194DD}" srcOrd="0" destOrd="0" parTransId="{D34E92F3-CBA5-4649-AA06-9587D6DE1081}" sibTransId="{A90B41F9-5BF7-4719-B1B0-2FDEBBC853C5}"/>
    <dgm:cxn modelId="{CA741E0E-A707-49B3-930E-9BB345BCD70A}" srcId="{A312A600-339E-401B-BF0E-F1D2CDB51DB9}" destId="{4CE50764-53D0-4499-83AE-DA9E748E8F52}" srcOrd="1" destOrd="0" parTransId="{B35001FF-0F5B-46EB-BA7F-A4338288BC36}" sibTransId="{67BD75C9-25E8-4CE9-8CC7-530E7A2856E2}"/>
    <dgm:cxn modelId="{AD429516-4077-482C-B305-B7FCD39FA2A0}" srcId="{7745B66C-9800-4304-90AE-7FA62AB195D5}" destId="{7A46BCF6-47EB-457C-9F5B-67B326C6A080}" srcOrd="1" destOrd="0" parTransId="{2F077629-B2AB-4646-A46A-5840A497371C}" sibTransId="{97E54D49-8149-4C33-AE40-FF7E581B7842}"/>
    <dgm:cxn modelId="{BAF0C229-C9EA-4A7D-992A-2F03632995CA}" srcId="{1E5FA95D-7534-4022-A760-5F8BAC782D40}" destId="{69537B73-860C-4022-8D94-32A99F7CD42C}" srcOrd="0" destOrd="0" parTransId="{A6DCA67D-4E17-4CCA-9465-65218D17E67C}" sibTransId="{63891699-17F1-427E-AB19-D786223FC5F0}"/>
    <dgm:cxn modelId="{4AA92230-DB63-40AB-BA39-452049183890}" type="presOf" srcId="{A312A600-339E-401B-BF0E-F1D2CDB51DB9}" destId="{9E83874A-EA5F-4BD9-AD2C-32C3DEC3DF5F}" srcOrd="0" destOrd="0" presId="urn:microsoft.com/office/officeart/2005/8/layout/vList5"/>
    <dgm:cxn modelId="{83711E4F-2519-427C-9065-AC4B41A8B0B5}" type="presOf" srcId="{45DE2CE2-62F2-4F2A-9EBB-3A1D1E4FB7AC}" destId="{171DE1AB-3355-446D-A0A9-5D2C5478E9DC}" srcOrd="0" destOrd="0" presId="urn:microsoft.com/office/officeart/2005/8/layout/vList5"/>
    <dgm:cxn modelId="{0A9D3752-CC9A-4AF6-91CB-0C1F4825EC36}" srcId="{7745B66C-9800-4304-90AE-7FA62AB195D5}" destId="{1E5FA95D-7534-4022-A760-5F8BAC782D40}" srcOrd="0" destOrd="0" parTransId="{B2A081BE-7407-480C-8515-E2ED3A8E35BA}" sibTransId="{02DEBD72-3DFF-477B-B07F-B95A9F4AB769}"/>
    <dgm:cxn modelId="{227E9376-4C1F-435A-8ECA-9E87D182A39E}" type="presOf" srcId="{7745B66C-9800-4304-90AE-7FA62AB195D5}" destId="{128C32BF-48C2-4C6B-B420-BEAC58F35341}" srcOrd="0" destOrd="0" presId="urn:microsoft.com/office/officeart/2005/8/layout/vList5"/>
    <dgm:cxn modelId="{85001F86-E098-4255-9EEA-C3EB1C51B6D7}" srcId="{7A46BCF6-47EB-457C-9F5B-67B326C6A080}" destId="{45DE2CE2-62F2-4F2A-9EBB-3A1D1E4FB7AC}" srcOrd="0" destOrd="0" parTransId="{2EBF6A2E-4CAF-45C0-9DB2-3C6FD2D606E7}" sibTransId="{3522A2CD-9D22-471F-A980-E8E32247A6EA}"/>
    <dgm:cxn modelId="{19776B99-043B-4A1C-9C67-B2C6AA6DBEE2}" type="presOf" srcId="{69537B73-860C-4022-8D94-32A99F7CD42C}" destId="{1A692F41-B4EC-4835-8BD4-42FAE21C50CC}" srcOrd="0" destOrd="0" presId="urn:microsoft.com/office/officeart/2005/8/layout/vList5"/>
    <dgm:cxn modelId="{92CC95D6-3789-4C89-83CB-EF2FBB8D2097}" srcId="{7745B66C-9800-4304-90AE-7FA62AB195D5}" destId="{A312A600-339E-401B-BF0E-F1D2CDB51DB9}" srcOrd="2" destOrd="0" parTransId="{697BB044-7102-4BFD-9EE0-AECF06DBD99D}" sibTransId="{E86F8603-21BA-4179-BC99-BC00099C30D0}"/>
    <dgm:cxn modelId="{87B494E3-9E8B-4640-A0B1-A4954D5E1569}" type="presOf" srcId="{1E5FA95D-7534-4022-A760-5F8BAC782D40}" destId="{C13BFBB4-A391-4CB8-BA69-58BF33982562}" srcOrd="0" destOrd="0" presId="urn:microsoft.com/office/officeart/2005/8/layout/vList5"/>
    <dgm:cxn modelId="{D4C0ABE4-3BD6-4B0F-98EA-79E0B7CC6B4B}" type="presOf" srcId="{F47694A3-5E90-45F3-BA02-8C7D27F194DD}" destId="{F28AC855-9313-4AEA-9D6D-E652861E9FBD}" srcOrd="0" destOrd="0" presId="urn:microsoft.com/office/officeart/2005/8/layout/vList5"/>
    <dgm:cxn modelId="{58ACDEE5-1C13-4052-81DA-F631D6117AEC}" type="presOf" srcId="{4CE50764-53D0-4499-83AE-DA9E748E8F52}" destId="{F28AC855-9313-4AEA-9D6D-E652861E9FBD}" srcOrd="0" destOrd="1" presId="urn:microsoft.com/office/officeart/2005/8/layout/vList5"/>
    <dgm:cxn modelId="{66307DF9-1025-4524-AF3A-C58C2C93A9B2}" type="presParOf" srcId="{128C32BF-48C2-4C6B-B420-BEAC58F35341}" destId="{DDEBC142-3177-40E8-B2BA-C98D28B745D7}" srcOrd="0" destOrd="0" presId="urn:microsoft.com/office/officeart/2005/8/layout/vList5"/>
    <dgm:cxn modelId="{61324B89-B240-4374-B494-21E3EA2621A8}" type="presParOf" srcId="{DDEBC142-3177-40E8-B2BA-C98D28B745D7}" destId="{C13BFBB4-A391-4CB8-BA69-58BF33982562}" srcOrd="0" destOrd="0" presId="urn:microsoft.com/office/officeart/2005/8/layout/vList5"/>
    <dgm:cxn modelId="{CF2EA376-DEB1-48FA-8096-F93BDEC851F9}" type="presParOf" srcId="{DDEBC142-3177-40E8-B2BA-C98D28B745D7}" destId="{1A692F41-B4EC-4835-8BD4-42FAE21C50CC}" srcOrd="1" destOrd="0" presId="urn:microsoft.com/office/officeart/2005/8/layout/vList5"/>
    <dgm:cxn modelId="{412E56AA-0AF3-4D3B-9C79-3D4B222FBE71}" type="presParOf" srcId="{128C32BF-48C2-4C6B-B420-BEAC58F35341}" destId="{99910D06-97FF-4AFA-B7B6-35CAB53A4D02}" srcOrd="1" destOrd="0" presId="urn:microsoft.com/office/officeart/2005/8/layout/vList5"/>
    <dgm:cxn modelId="{8E8061C5-67F5-4AD1-8476-DCDBF4F96483}" type="presParOf" srcId="{128C32BF-48C2-4C6B-B420-BEAC58F35341}" destId="{9F2E1A76-DD2A-4357-A92A-71E3BF6719CA}" srcOrd="2" destOrd="0" presId="urn:microsoft.com/office/officeart/2005/8/layout/vList5"/>
    <dgm:cxn modelId="{04DFBEEE-E182-418F-BC67-C02C7FF1234B}" type="presParOf" srcId="{9F2E1A76-DD2A-4357-A92A-71E3BF6719CA}" destId="{1E2F71E4-9DBA-47A4-BFAF-7CE83BF61377}" srcOrd="0" destOrd="0" presId="urn:microsoft.com/office/officeart/2005/8/layout/vList5"/>
    <dgm:cxn modelId="{12C872BE-26F8-4AC8-AFAC-F9475EDA9632}" type="presParOf" srcId="{9F2E1A76-DD2A-4357-A92A-71E3BF6719CA}" destId="{171DE1AB-3355-446D-A0A9-5D2C5478E9DC}" srcOrd="1" destOrd="0" presId="urn:microsoft.com/office/officeart/2005/8/layout/vList5"/>
    <dgm:cxn modelId="{3180C972-96A8-4142-81FF-DAB7B0240C82}" type="presParOf" srcId="{128C32BF-48C2-4C6B-B420-BEAC58F35341}" destId="{F5C5AB48-501C-41F2-815E-63DE4F6F24E5}" srcOrd="3" destOrd="0" presId="urn:microsoft.com/office/officeart/2005/8/layout/vList5"/>
    <dgm:cxn modelId="{48AC0FDC-7E0F-4BEB-82F0-3EEBA696320F}" type="presParOf" srcId="{128C32BF-48C2-4C6B-B420-BEAC58F35341}" destId="{29DA5AA7-05DA-4C08-AAD3-0935FB42221E}" srcOrd="4" destOrd="0" presId="urn:microsoft.com/office/officeart/2005/8/layout/vList5"/>
    <dgm:cxn modelId="{529B1489-B7E9-4AF2-99FB-8FF8CE4DB820}" type="presParOf" srcId="{29DA5AA7-05DA-4C08-AAD3-0935FB42221E}" destId="{9E83874A-EA5F-4BD9-AD2C-32C3DEC3DF5F}" srcOrd="0" destOrd="0" presId="urn:microsoft.com/office/officeart/2005/8/layout/vList5"/>
    <dgm:cxn modelId="{D5B93FBE-4247-47C1-9C99-68DEFBC9A4B4}" type="presParOf" srcId="{29DA5AA7-05DA-4C08-AAD3-0935FB42221E}" destId="{F28AC855-9313-4AEA-9D6D-E652861E9F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5B66C-9800-4304-90AE-7FA62AB195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AC1DB11A-8A62-47AD-8D35-E3300B1F998C}">
      <dgm:prSet custT="1"/>
      <dgm:spPr>
        <a:xfrm>
          <a:off x="0" y="2554402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1800" b="1" dirty="0">
              <a:solidFill>
                <a:schemeClr val="bg1"/>
              </a:solidFill>
            </a:rPr>
            <a:t>პალიატიური მზრუნველობა</a:t>
          </a:r>
          <a:endParaRPr lang="en-NZ" sz="18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0B43886-5021-4AAD-83A2-48541CA657D6}" type="par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0884BA-6577-42B1-AEAF-D107B6E7DE77}" type="sibTrans" cxnId="{E2A4ED05-BB93-4B90-B04F-3F9EFA0E0CEC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ED118-BEF9-433A-9145-6D9209CA61A8}">
      <dgm:prSet custT="1"/>
      <dgm:spPr>
        <a:xfrm rot="5400000">
          <a:off x="5454707" y="201234"/>
          <a:ext cx="548498" cy="5391959"/>
        </a:xfr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i="0" dirty="0">
              <a:solidFill>
                <a:srgbClr val="002060"/>
              </a:solidFill>
              <a:latin typeface="Sylfaen" panose="010A0502050306030303" pitchFamily="18" charset="0"/>
            </a:rPr>
            <a:t>პალიატიური მზრუნველობის ინტეგრირება ეროვნული ჯანდაცვის სისტემის არსებულ სტრუქტურებში</a:t>
          </a:r>
          <a:endParaRPr lang="en-NZ" sz="2200" b="1" i="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8433D8DA-50BC-431B-AE14-1FA8A5A705F5}" type="par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BDA8C-BB35-4BEB-8058-0CC6971539F3}" type="sibTrans" cxnId="{BA35720F-C96A-4854-B625-631E76F0E77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48CF81-1AE1-44FD-AD2A-AC255CD50F8A}">
      <dgm:prSet custT="1"/>
      <dgm:spPr>
        <a:xfrm>
          <a:off x="0" y="3274306"/>
          <a:ext cx="3032976" cy="685623"/>
        </a:xfr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ka-GE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ადამიანური რესურსების განვითარება</a:t>
          </a:r>
          <a:endParaRPr lang="en-NZ" sz="2000" b="1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8120AA2-368B-4060-A060-450CE2C597EF}" type="par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EFA32C-E149-40E7-BBE1-6D8699AEC4EE}" type="sibTrans" cxnId="{15307059-CD56-441A-9BBD-55544FBF3A3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6113C-3D58-46FC-BF4B-A9DE87B3342C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dirty="0">
              <a:solidFill>
                <a:srgbClr val="002060"/>
              </a:solidFill>
            </a:rPr>
            <a:t>აესს-ს ტექნიკური შესაძლებლობების გამოყენება ადამიანური რესურსების განვითარებისა და დიაგნოსტიკის და მკურნალობის მეთოდების ხარისხის გაუმჯობესების თვალსაზრისით</a:t>
          </a:r>
          <a:endParaRPr lang="en-NZ" sz="22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7AE92F2A-07D9-49F3-9509-8C553933DFED}" type="par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E90BE1-6889-4B13-A6C8-6EAB767ED4DB}" type="sibTrans" cxnId="{470257FB-69BA-4563-A5B0-B0C809594BA3}">
      <dgm:prSet/>
      <dgm:spPr/>
      <dgm:t>
        <a:bodyPr/>
        <a:lstStyle/>
        <a:p>
          <a:endParaRPr lang="en-NZ" sz="20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712659-2D4C-4734-A6F9-CD655682652A}">
      <dgm:prSet custT="1"/>
      <dgm:spPr>
        <a:xfrm rot="5400000">
          <a:off x="5454707" y="201234"/>
          <a:ext cx="548498" cy="5391959"/>
        </a:xfr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ka-GE" sz="2200" b="1" i="0" dirty="0">
              <a:solidFill>
                <a:srgbClr val="002060"/>
              </a:solidFill>
              <a:latin typeface="Sylfaen" panose="010A0502050306030303" pitchFamily="18" charset="0"/>
            </a:rPr>
            <a:t>ოპოიდური ანალგეტიკების ხელმისაწვდომობის და მოხმარების გაუმჯობესება</a:t>
          </a:r>
          <a:endParaRPr lang="en-NZ" sz="2200" b="1" i="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5AE4F105-3E88-4F79-A6F3-E79C7D547987}" type="parTrans" cxnId="{D19F7F91-C911-4C61-BB86-E3AB04180C6B}">
      <dgm:prSet/>
      <dgm:spPr/>
      <dgm:t>
        <a:bodyPr/>
        <a:lstStyle/>
        <a:p>
          <a:endParaRPr lang="ka-GE"/>
        </a:p>
      </dgm:t>
    </dgm:pt>
    <dgm:pt modelId="{21DCB8D1-8BD0-459B-B51F-AFE7ED477F31}" type="sibTrans" cxnId="{D19F7F91-C911-4C61-BB86-E3AB04180C6B}">
      <dgm:prSet/>
      <dgm:spPr/>
      <dgm:t>
        <a:bodyPr/>
        <a:lstStyle/>
        <a:p>
          <a:endParaRPr lang="ka-GE"/>
        </a:p>
      </dgm:t>
    </dgm:pt>
    <dgm:pt modelId="{534EBE7D-C650-43FB-938E-7B63546AEB91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NZ" sz="16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9CAFBC48-0F3F-4D07-BC64-8E31CEEA2E2F}" type="parTrans" cxnId="{1DDE3C83-10C7-4FF9-8C01-2A6E9F7B18A0}">
      <dgm:prSet/>
      <dgm:spPr/>
      <dgm:t>
        <a:bodyPr/>
        <a:lstStyle/>
        <a:p>
          <a:endParaRPr lang="ka-GE"/>
        </a:p>
      </dgm:t>
    </dgm:pt>
    <dgm:pt modelId="{894F0F27-86A6-4818-A4F9-5425042FFD05}" type="sibTrans" cxnId="{1DDE3C83-10C7-4FF9-8C01-2A6E9F7B18A0}">
      <dgm:prSet/>
      <dgm:spPr/>
      <dgm:t>
        <a:bodyPr/>
        <a:lstStyle/>
        <a:p>
          <a:endParaRPr lang="ka-GE"/>
        </a:p>
      </dgm:t>
    </dgm:pt>
    <dgm:pt modelId="{DC44F333-3DE8-4B42-AE8F-39A3CCC8738F}">
      <dgm:prSet custT="1"/>
      <dgm:spPr>
        <a:xfrm rot="5400000">
          <a:off x="5454707" y="921138"/>
          <a:ext cx="548498" cy="5391959"/>
        </a:xfr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NZ" sz="1600" b="1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ABA7B82C-E8D3-4247-8774-E788E6C41E14}" type="parTrans" cxnId="{2782D632-5051-46AB-8287-AA4D9FC94747}">
      <dgm:prSet/>
      <dgm:spPr/>
      <dgm:t>
        <a:bodyPr/>
        <a:lstStyle/>
        <a:p>
          <a:endParaRPr lang="ka-GE"/>
        </a:p>
      </dgm:t>
    </dgm:pt>
    <dgm:pt modelId="{2719125B-B9DE-44DA-8E35-60596BD73574}" type="sibTrans" cxnId="{2782D632-5051-46AB-8287-AA4D9FC94747}">
      <dgm:prSet/>
      <dgm:spPr/>
      <dgm:t>
        <a:bodyPr/>
        <a:lstStyle/>
        <a:p>
          <a:endParaRPr lang="ka-GE"/>
        </a:p>
      </dgm:t>
    </dgm:pt>
    <dgm:pt modelId="{F3CFA4FF-D899-470F-892C-00742C3A6143}">
      <dgm:prSet custT="1"/>
      <dgm:spPr>
        <a:xfrm rot="5400000">
          <a:off x="5454707" y="201234"/>
          <a:ext cx="548498" cy="5391959"/>
        </a:xfr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NZ" sz="800" b="1" i="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gm:t>
    </dgm:pt>
    <dgm:pt modelId="{5724EA07-979F-4FF3-82E5-81B4B5627755}" type="parTrans" cxnId="{BAC9D9F0-2D99-4D9E-9712-303C260D66A6}">
      <dgm:prSet/>
      <dgm:spPr/>
      <dgm:t>
        <a:bodyPr/>
        <a:lstStyle/>
        <a:p>
          <a:endParaRPr lang="en-US"/>
        </a:p>
      </dgm:t>
    </dgm:pt>
    <dgm:pt modelId="{AFB0A180-8921-48D8-BEC0-1DE959E9044B}" type="sibTrans" cxnId="{BAC9D9F0-2D99-4D9E-9712-303C260D66A6}">
      <dgm:prSet/>
      <dgm:spPr/>
      <dgm:t>
        <a:bodyPr/>
        <a:lstStyle/>
        <a:p>
          <a:endParaRPr lang="en-US"/>
        </a:p>
      </dgm:t>
    </dgm:pt>
    <dgm:pt modelId="{128C32BF-48C2-4C6B-B420-BEAC58F35341}" type="pres">
      <dgm:prSet presAssocID="{7745B66C-9800-4304-90AE-7FA62AB195D5}" presName="Name0" presStyleCnt="0">
        <dgm:presLayoutVars>
          <dgm:dir/>
          <dgm:animLvl val="lvl"/>
          <dgm:resizeHandles val="exact"/>
        </dgm:presLayoutVars>
      </dgm:prSet>
      <dgm:spPr/>
    </dgm:pt>
    <dgm:pt modelId="{B046EA7E-67B9-4F07-9293-F24F11B8F7FF}" type="pres">
      <dgm:prSet presAssocID="{AC1DB11A-8A62-47AD-8D35-E3300B1F998C}" presName="linNode" presStyleCnt="0"/>
      <dgm:spPr/>
    </dgm:pt>
    <dgm:pt modelId="{F6F6D0A1-0649-4F38-AD68-25C1EC7F259D}" type="pres">
      <dgm:prSet presAssocID="{AC1DB11A-8A62-47AD-8D35-E3300B1F998C}" presName="parentText" presStyleLbl="node1" presStyleIdx="0" presStyleCnt="2" custScaleX="64633" custScaleY="71761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ADAFAC6-7F92-44B4-A100-DC147CB6F6D1}" type="pres">
      <dgm:prSet presAssocID="{AC1DB11A-8A62-47AD-8D35-E3300B1F998C}" presName="descendantText" presStyleLbl="alignAccFollowNode1" presStyleIdx="0" presStyleCnt="2" custScaleX="119359" custScaleY="93364" custLinFactNeighborX="0" custLinFactNeighborY="4533">
        <dgm:presLayoutVars>
          <dgm:bulletEnabled val="1"/>
        </dgm:presLayoutVars>
      </dgm:prSet>
      <dgm:spPr>
        <a:prstGeom prst="round2SameRect">
          <a:avLst/>
        </a:prstGeom>
      </dgm:spPr>
    </dgm:pt>
    <dgm:pt modelId="{C692F1A2-1CB3-4840-BC02-A1FF1061C353}" type="pres">
      <dgm:prSet presAssocID="{160884BA-6577-42B1-AEAF-D107B6E7DE77}" presName="sp" presStyleCnt="0"/>
      <dgm:spPr/>
    </dgm:pt>
    <dgm:pt modelId="{B477F74D-641E-4A6F-A9E4-74EC1A0929F8}" type="pres">
      <dgm:prSet presAssocID="{6A48CF81-1AE1-44FD-AD2A-AC255CD50F8A}" presName="linNode" presStyleCnt="0"/>
      <dgm:spPr/>
    </dgm:pt>
    <dgm:pt modelId="{1BA70B9C-5D6B-438A-A971-0F1B351FAC7A}" type="pres">
      <dgm:prSet presAssocID="{6A48CF81-1AE1-44FD-AD2A-AC255CD50F8A}" presName="parentText" presStyleLbl="node1" presStyleIdx="1" presStyleCnt="2" custScaleX="64142" custScaleY="7988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4F445B-E511-47A7-8E6C-1A7233BCDD2C}" type="pres">
      <dgm:prSet presAssocID="{6A48CF81-1AE1-44FD-AD2A-AC255CD50F8A}" presName="descendantText" presStyleLbl="alignAccFollowNode1" presStyleIdx="1" presStyleCnt="2" custScaleX="119939" custScaleY="82854" custLinFactNeighborX="737" custLinFactNeighborY="-157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2A4ED05-BB93-4B90-B04F-3F9EFA0E0CEC}" srcId="{7745B66C-9800-4304-90AE-7FA62AB195D5}" destId="{AC1DB11A-8A62-47AD-8D35-E3300B1F998C}" srcOrd="0" destOrd="0" parTransId="{F0B43886-5021-4AAD-83A2-48541CA657D6}" sibTransId="{160884BA-6577-42B1-AEAF-D107B6E7DE77}"/>
    <dgm:cxn modelId="{BA35720F-C96A-4854-B625-631E76F0E773}" srcId="{AC1DB11A-8A62-47AD-8D35-E3300B1F998C}" destId="{77AED118-BEF9-433A-9145-6D9209CA61A8}" srcOrd="0" destOrd="0" parTransId="{8433D8DA-50BC-431B-AE14-1FA8A5A705F5}" sibTransId="{EA9BDA8C-BB35-4BEB-8058-0CC6971539F3}"/>
    <dgm:cxn modelId="{EF094820-BFE8-4E25-B995-653659B29F08}" type="presOf" srcId="{6A48CF81-1AE1-44FD-AD2A-AC255CD50F8A}" destId="{1BA70B9C-5D6B-438A-A971-0F1B351FAC7A}" srcOrd="0" destOrd="0" presId="urn:microsoft.com/office/officeart/2005/8/layout/vList5"/>
    <dgm:cxn modelId="{4230732C-11AE-4AD1-A11D-0DE0F33CCECA}" type="presOf" srcId="{77AED118-BEF9-433A-9145-6D9209CA61A8}" destId="{FADAFAC6-7F92-44B4-A100-DC147CB6F6D1}" srcOrd="0" destOrd="0" presId="urn:microsoft.com/office/officeart/2005/8/layout/vList5"/>
    <dgm:cxn modelId="{2782D632-5051-46AB-8287-AA4D9FC94747}" srcId="{6A48CF81-1AE1-44FD-AD2A-AC255CD50F8A}" destId="{DC44F333-3DE8-4B42-AE8F-39A3CCC8738F}" srcOrd="0" destOrd="0" parTransId="{ABA7B82C-E8D3-4247-8774-E788E6C41E14}" sibTransId="{2719125B-B9DE-44DA-8E35-60596BD73574}"/>
    <dgm:cxn modelId="{5E6B3544-4B4E-4E6A-A0A3-54F6D50B75BB}" type="presOf" srcId="{DC44F333-3DE8-4B42-AE8F-39A3CCC8738F}" destId="{484F445B-E511-47A7-8E6C-1A7233BCDD2C}" srcOrd="0" destOrd="0" presId="urn:microsoft.com/office/officeart/2005/8/layout/vList5"/>
    <dgm:cxn modelId="{4FE17548-2FDB-4ACC-9D51-C20415947CF6}" type="presOf" srcId="{AC1DB11A-8A62-47AD-8D35-E3300B1F998C}" destId="{F6F6D0A1-0649-4F38-AD68-25C1EC7F259D}" srcOrd="0" destOrd="0" presId="urn:microsoft.com/office/officeart/2005/8/layout/vList5"/>
    <dgm:cxn modelId="{0929C56B-A3CA-4339-98FC-EC0483444037}" type="presOf" srcId="{F3CFA4FF-D899-470F-892C-00742C3A6143}" destId="{FADAFAC6-7F92-44B4-A100-DC147CB6F6D1}" srcOrd="0" destOrd="1" presId="urn:microsoft.com/office/officeart/2005/8/layout/vList5"/>
    <dgm:cxn modelId="{15307059-CD56-441A-9BBD-55544FBF3A33}" srcId="{7745B66C-9800-4304-90AE-7FA62AB195D5}" destId="{6A48CF81-1AE1-44FD-AD2A-AC255CD50F8A}" srcOrd="1" destOrd="0" parTransId="{E8120AA2-368B-4060-A060-450CE2C597EF}" sibTransId="{B2EFA32C-E149-40E7-BBE1-6D8699AEC4EE}"/>
    <dgm:cxn modelId="{18ED2482-8AB8-4F75-8FD6-ADE64953209A}" type="presOf" srcId="{97712659-2D4C-4734-A6F9-CD655682652A}" destId="{FADAFAC6-7F92-44B4-A100-DC147CB6F6D1}" srcOrd="0" destOrd="2" presId="urn:microsoft.com/office/officeart/2005/8/layout/vList5"/>
    <dgm:cxn modelId="{4973C082-2B5A-4FD9-9D05-F2DB1700E8BE}" type="presOf" srcId="{3786113C-3D58-46FC-BF4B-A9DE87B3342C}" destId="{484F445B-E511-47A7-8E6C-1A7233BCDD2C}" srcOrd="0" destOrd="1" presId="urn:microsoft.com/office/officeart/2005/8/layout/vList5"/>
    <dgm:cxn modelId="{1DDE3C83-10C7-4FF9-8C01-2A6E9F7B18A0}" srcId="{6A48CF81-1AE1-44FD-AD2A-AC255CD50F8A}" destId="{534EBE7D-C650-43FB-938E-7B63546AEB91}" srcOrd="2" destOrd="0" parTransId="{9CAFBC48-0F3F-4D07-BC64-8E31CEEA2E2F}" sibTransId="{894F0F27-86A6-4818-A4F9-5425042FFD05}"/>
    <dgm:cxn modelId="{D19F7F91-C911-4C61-BB86-E3AB04180C6B}" srcId="{AC1DB11A-8A62-47AD-8D35-E3300B1F998C}" destId="{97712659-2D4C-4734-A6F9-CD655682652A}" srcOrd="2" destOrd="0" parTransId="{5AE4F105-3E88-4F79-A6F3-E79C7D547987}" sibTransId="{21DCB8D1-8BD0-459B-B51F-AFE7ED477F31}"/>
    <dgm:cxn modelId="{37706E96-9001-46D2-8FC0-F3D991E11612}" type="presOf" srcId="{7745B66C-9800-4304-90AE-7FA62AB195D5}" destId="{128C32BF-48C2-4C6B-B420-BEAC58F35341}" srcOrd="0" destOrd="0" presId="urn:microsoft.com/office/officeart/2005/8/layout/vList5"/>
    <dgm:cxn modelId="{1CDC80BE-E855-4EE0-9D4C-38DDE9FCCC09}" type="presOf" srcId="{534EBE7D-C650-43FB-938E-7B63546AEB91}" destId="{484F445B-E511-47A7-8E6C-1A7233BCDD2C}" srcOrd="0" destOrd="2" presId="urn:microsoft.com/office/officeart/2005/8/layout/vList5"/>
    <dgm:cxn modelId="{BAC9D9F0-2D99-4D9E-9712-303C260D66A6}" srcId="{AC1DB11A-8A62-47AD-8D35-E3300B1F998C}" destId="{F3CFA4FF-D899-470F-892C-00742C3A6143}" srcOrd="1" destOrd="0" parTransId="{5724EA07-979F-4FF3-82E5-81B4B5627755}" sibTransId="{AFB0A180-8921-48D8-BEC0-1DE959E9044B}"/>
    <dgm:cxn modelId="{470257FB-69BA-4563-A5B0-B0C809594BA3}" srcId="{6A48CF81-1AE1-44FD-AD2A-AC255CD50F8A}" destId="{3786113C-3D58-46FC-BF4B-A9DE87B3342C}" srcOrd="1" destOrd="0" parTransId="{7AE92F2A-07D9-49F3-9509-8C553933DFED}" sibTransId="{6DE90BE1-6889-4B13-A6C8-6EAB767ED4DB}"/>
    <dgm:cxn modelId="{D6A1EEDF-1C7E-42DF-A070-543B7E399954}" type="presParOf" srcId="{128C32BF-48C2-4C6B-B420-BEAC58F35341}" destId="{B046EA7E-67B9-4F07-9293-F24F11B8F7FF}" srcOrd="0" destOrd="0" presId="urn:microsoft.com/office/officeart/2005/8/layout/vList5"/>
    <dgm:cxn modelId="{26F83AFE-7BC5-4BA9-B4FA-5BAB961A8747}" type="presParOf" srcId="{B046EA7E-67B9-4F07-9293-F24F11B8F7FF}" destId="{F6F6D0A1-0649-4F38-AD68-25C1EC7F259D}" srcOrd="0" destOrd="0" presId="urn:microsoft.com/office/officeart/2005/8/layout/vList5"/>
    <dgm:cxn modelId="{36DF75DE-6984-4684-8CE9-771AD08B9F6F}" type="presParOf" srcId="{B046EA7E-67B9-4F07-9293-F24F11B8F7FF}" destId="{FADAFAC6-7F92-44B4-A100-DC147CB6F6D1}" srcOrd="1" destOrd="0" presId="urn:microsoft.com/office/officeart/2005/8/layout/vList5"/>
    <dgm:cxn modelId="{4A1FB949-ACCE-48CE-9549-A0669CCDC08B}" type="presParOf" srcId="{128C32BF-48C2-4C6B-B420-BEAC58F35341}" destId="{C692F1A2-1CB3-4840-BC02-A1FF1061C353}" srcOrd="1" destOrd="0" presId="urn:microsoft.com/office/officeart/2005/8/layout/vList5"/>
    <dgm:cxn modelId="{43FEB72C-11DB-42A3-A9FB-BD1AA36ED81C}" type="presParOf" srcId="{128C32BF-48C2-4C6B-B420-BEAC58F35341}" destId="{B477F74D-641E-4A6F-A9E4-74EC1A0929F8}" srcOrd="2" destOrd="0" presId="urn:microsoft.com/office/officeart/2005/8/layout/vList5"/>
    <dgm:cxn modelId="{943E0CA8-EA1E-4141-A75F-FB883998ABD1}" type="presParOf" srcId="{B477F74D-641E-4A6F-A9E4-74EC1A0929F8}" destId="{1BA70B9C-5D6B-438A-A971-0F1B351FAC7A}" srcOrd="0" destOrd="0" presId="urn:microsoft.com/office/officeart/2005/8/layout/vList5"/>
    <dgm:cxn modelId="{3FEFF34F-9066-4B2E-A8A4-53D51FE37B86}" type="presParOf" srcId="{B477F74D-641E-4A6F-A9E4-74EC1A0929F8}" destId="{484F445B-E511-47A7-8E6C-1A7233BCDD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F41-B4EC-4835-8BD4-42FAE21C50CC}">
      <dsp:nvSpPr>
        <dsp:cNvPr id="0" name=""/>
        <dsp:cNvSpPr/>
      </dsp:nvSpPr>
      <dsp:spPr>
        <a:xfrm rot="5400000">
          <a:off x="4430444" y="-2724743"/>
          <a:ext cx="1418297" cy="7297342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latin typeface="Sylfaen" panose="010A0502050306030303" pitchFamily="18" charset="0"/>
            </a:rPr>
            <a:t>საქართველოში ნებისმიერ ონკოლოგიურ პაციენტს უნდა ჰქონდეს გადარჩენის მაქსიმალური შესაძლებლობა და ცხოვრების ხარისხიანი  წლები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1490922" y="284015"/>
        <a:ext cx="7228106" cy="1279825"/>
      </dsp:txXfrm>
    </dsp:sp>
    <dsp:sp modelId="{C13BFBB4-A391-4CB8-BA69-58BF33982562}">
      <dsp:nvSpPr>
        <dsp:cNvPr id="0" name=""/>
        <dsp:cNvSpPr/>
      </dsp:nvSpPr>
      <dsp:spPr>
        <a:xfrm>
          <a:off x="3148" y="853"/>
          <a:ext cx="1484623" cy="1622672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ხედვა</a:t>
          </a:r>
          <a:endParaRPr lang="en-NZ" sz="2400" b="1" kern="1200" dirty="0">
            <a:solidFill>
              <a:schemeClr val="bg1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>
        <a:off x="75621" y="73326"/>
        <a:ext cx="1339677" cy="1477726"/>
      </dsp:txXfrm>
    </dsp:sp>
    <dsp:sp modelId="{171DE1AB-3355-446D-A0A9-5D2C5478E9DC}">
      <dsp:nvSpPr>
        <dsp:cNvPr id="0" name=""/>
        <dsp:cNvSpPr/>
      </dsp:nvSpPr>
      <dsp:spPr>
        <a:xfrm rot="5400000">
          <a:off x="3776594" y="-333710"/>
          <a:ext cx="2786184" cy="7237154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latin typeface="Sylfaen" panose="010A0502050306030303" pitchFamily="18" charset="0"/>
            </a:rPr>
            <a:t>ონკოლოგიურ დაავადებებთან დაკავშირებული ავადობითა და სიკვდილიანობით გამოწვეული თავიდან აცილებადი ტვირთის შემცირება მულტისექტორული თანამშრომლობის გზით, ნებისმიერ ასაკში მოსახლეობის ჯანმრთელობისა და პროდუქტიულობის მაღალი სტანდარტების უზრუნველყოფის მიზნით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1551109" y="2027785"/>
        <a:ext cx="7101144" cy="2514164"/>
      </dsp:txXfrm>
    </dsp:sp>
    <dsp:sp modelId="{1E2F71E4-9DBA-47A4-BFAF-7CE83BF61377}">
      <dsp:nvSpPr>
        <dsp:cNvPr id="0" name=""/>
        <dsp:cNvSpPr/>
      </dsp:nvSpPr>
      <dsp:spPr>
        <a:xfrm>
          <a:off x="3297" y="1768171"/>
          <a:ext cx="1543222" cy="3021209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b="1" kern="1200" dirty="0">
              <a:solidFill>
                <a:schemeClr val="bg1"/>
              </a:solidFill>
            </a:rPr>
            <a:t>მიზანი</a:t>
          </a:r>
          <a:endParaRPr lang="en-NZ" sz="24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78631" y="1843505"/>
        <a:ext cx="1392554" cy="287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F41-B4EC-4835-8BD4-42FAE21C50CC}">
      <dsp:nvSpPr>
        <dsp:cNvPr id="0" name=""/>
        <dsp:cNvSpPr/>
      </dsp:nvSpPr>
      <dsp:spPr>
        <a:xfrm rot="5400000">
          <a:off x="4373114" y="-3486320"/>
          <a:ext cx="869560" cy="8001649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კიბოს გავრცელების შესახებ სრულყოფილი, ზუსტი და დროული მონაცემებისადმი ხელმისაწვდომობა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07070" y="122172"/>
        <a:ext cx="7959201" cy="784664"/>
      </dsp:txXfrm>
    </dsp:sp>
    <dsp:sp modelId="{C13BFBB4-A391-4CB8-BA69-58BF33982562}">
      <dsp:nvSpPr>
        <dsp:cNvPr id="0" name=""/>
        <dsp:cNvSpPr/>
      </dsp:nvSpPr>
      <dsp:spPr>
        <a:xfrm>
          <a:off x="14789" y="0"/>
          <a:ext cx="797192" cy="98998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1</a:t>
          </a:r>
          <a:endParaRPr lang="en-NZ" sz="18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53705" y="38916"/>
        <a:ext cx="719360" cy="912153"/>
      </dsp:txXfrm>
    </dsp:sp>
    <dsp:sp modelId="{171DE1AB-3355-446D-A0A9-5D2C5478E9DC}">
      <dsp:nvSpPr>
        <dsp:cNvPr id="0" name=""/>
        <dsp:cNvSpPr/>
      </dsp:nvSpPr>
      <dsp:spPr>
        <a:xfrm rot="5400000">
          <a:off x="4292727" y="-2463377"/>
          <a:ext cx="1038927" cy="7993056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ცხოვრების არაჯანსაღ წესთან (თამბაქოს მოხმარება, დაბალი ფიზიკური აქტივობა, სიმსუქნე, არასწორი კვება) და სხვა ფაქტორებთან (გარემო, პროფესიული, ინფექციური) დაკავშირებული კიბოს რისკის შემცირება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5663" y="1064403"/>
        <a:ext cx="7942340" cy="937495"/>
      </dsp:txXfrm>
    </dsp:sp>
    <dsp:sp modelId="{1E2F71E4-9DBA-47A4-BFAF-7CE83BF61377}">
      <dsp:nvSpPr>
        <dsp:cNvPr id="0" name=""/>
        <dsp:cNvSpPr/>
      </dsp:nvSpPr>
      <dsp:spPr>
        <a:xfrm>
          <a:off x="24010" y="1113264"/>
          <a:ext cx="815628" cy="813431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2</a:t>
          </a:r>
          <a:endParaRPr lang="en-NZ" sz="18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63718" y="1152972"/>
        <a:ext cx="736212" cy="734015"/>
      </dsp:txXfrm>
    </dsp:sp>
    <dsp:sp modelId="{F28AC855-9313-4AEA-9D6D-E652861E9FBD}">
      <dsp:nvSpPr>
        <dsp:cNvPr id="0" name=""/>
        <dsp:cNvSpPr/>
      </dsp:nvSpPr>
      <dsp:spPr>
        <a:xfrm rot="5400000">
          <a:off x="4354191" y="-1395618"/>
          <a:ext cx="904469" cy="8004587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კიბოს სკრინინგის ეფექტიანობის გაზრდის მიზნით ორგანიზებული სკრინინგის და ხარისხის უზრუნველყოფის სისტემების დანერგვა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04133" y="2198593"/>
        <a:ext cx="7960434" cy="816163"/>
      </dsp:txXfrm>
    </dsp:sp>
    <dsp:sp modelId="{9E83874A-EA5F-4BD9-AD2C-32C3DEC3DF5F}">
      <dsp:nvSpPr>
        <dsp:cNvPr id="0" name=""/>
        <dsp:cNvSpPr/>
      </dsp:nvSpPr>
      <dsp:spPr>
        <a:xfrm>
          <a:off x="39949" y="2117742"/>
          <a:ext cx="803478" cy="825779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3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9172" y="2156965"/>
        <a:ext cx="725032" cy="747333"/>
      </dsp:txXfrm>
    </dsp:sp>
    <dsp:sp modelId="{FADAFAC6-7F92-44B4-A100-DC147CB6F6D1}">
      <dsp:nvSpPr>
        <dsp:cNvPr id="0" name=""/>
        <dsp:cNvSpPr/>
      </dsp:nvSpPr>
      <dsp:spPr>
        <a:xfrm rot="5400000">
          <a:off x="4275341" y="-271900"/>
          <a:ext cx="1041730" cy="7968438"/>
        </a:xfrm>
        <a:prstGeom prst="round2SameRect">
          <a:avLst/>
        </a:prstGeo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ონკოლოგიური დიაგნოზის მქონე ნებისმიერი მოქალაქისთვის ჯანდაცვის ყველა დონეზე ხარისხიანი მომსახურების ხელმისაწვდომობის გაზრდა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1988" y="3242306"/>
        <a:ext cx="7917585" cy="940024"/>
      </dsp:txXfrm>
    </dsp:sp>
    <dsp:sp modelId="{F6F6D0A1-0649-4F38-AD68-25C1EC7F259D}">
      <dsp:nvSpPr>
        <dsp:cNvPr id="0" name=""/>
        <dsp:cNvSpPr/>
      </dsp:nvSpPr>
      <dsp:spPr>
        <a:xfrm>
          <a:off x="17" y="3267829"/>
          <a:ext cx="815458" cy="865599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4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824" y="3307636"/>
        <a:ext cx="735844" cy="785985"/>
      </dsp:txXfrm>
    </dsp:sp>
    <dsp:sp modelId="{484F445B-E511-47A7-8E6C-1A7233BCDD2C}">
      <dsp:nvSpPr>
        <dsp:cNvPr id="0" name=""/>
        <dsp:cNvSpPr/>
      </dsp:nvSpPr>
      <dsp:spPr>
        <a:xfrm rot="5400000">
          <a:off x="4437945" y="871234"/>
          <a:ext cx="708629" cy="7960545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დროული დიაგნოსტიკის გზით კიბოთი სიკვდილიანობის შემცირება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1987" y="4531784"/>
        <a:ext cx="7925953" cy="639445"/>
      </dsp:txXfrm>
    </dsp:sp>
    <dsp:sp modelId="{1BA70B9C-5D6B-438A-A971-0F1B351FAC7A}">
      <dsp:nvSpPr>
        <dsp:cNvPr id="0" name=""/>
        <dsp:cNvSpPr/>
      </dsp:nvSpPr>
      <dsp:spPr>
        <a:xfrm>
          <a:off x="1652" y="4327535"/>
          <a:ext cx="833977" cy="880514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363" y="4368246"/>
        <a:ext cx="752555" cy="799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DE1AB-3355-446D-A0A9-5D2C5478E9DC}">
      <dsp:nvSpPr>
        <dsp:cNvPr id="0" name=""/>
        <dsp:cNvSpPr/>
      </dsp:nvSpPr>
      <dsp:spPr>
        <a:xfrm rot="5400000">
          <a:off x="4395494" y="-3579831"/>
          <a:ext cx="833394" cy="7993056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მკურნალობის სწორი სქემების დანერგვის გზით გადარჩენის მაქსიმალური შესაძლებლობების და ცხოვრების ხარისხიანი წლების უზრუნველყოფა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5664" y="40682"/>
        <a:ext cx="7952373" cy="752028"/>
      </dsp:txXfrm>
    </dsp:sp>
    <dsp:sp modelId="{1E2F71E4-9DBA-47A4-BFAF-7CE83BF61377}">
      <dsp:nvSpPr>
        <dsp:cNvPr id="0" name=""/>
        <dsp:cNvSpPr/>
      </dsp:nvSpPr>
      <dsp:spPr>
        <a:xfrm>
          <a:off x="24010" y="0"/>
          <a:ext cx="815628" cy="803507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6</a:t>
          </a:r>
          <a:endParaRPr lang="en-NZ" sz="18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63234" y="39224"/>
        <a:ext cx="737180" cy="725059"/>
      </dsp:txXfrm>
    </dsp:sp>
    <dsp:sp modelId="{F28AC855-9313-4AEA-9D6D-E652861E9FBD}">
      <dsp:nvSpPr>
        <dsp:cNvPr id="0" name=""/>
        <dsp:cNvSpPr/>
      </dsp:nvSpPr>
      <dsp:spPr>
        <a:xfrm rot="5400000">
          <a:off x="4386504" y="-2646263"/>
          <a:ext cx="839843" cy="8004587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მკურნალობის გვერდითი ეფექტების მართვა და ონკოლოგიურ პაციენტთა ფსიქო-სოციალური რეაბილიტაცია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04132" y="977107"/>
        <a:ext cx="7963589" cy="757847"/>
      </dsp:txXfrm>
    </dsp:sp>
    <dsp:sp modelId="{9E83874A-EA5F-4BD9-AD2C-32C3DEC3DF5F}">
      <dsp:nvSpPr>
        <dsp:cNvPr id="0" name=""/>
        <dsp:cNvSpPr/>
      </dsp:nvSpPr>
      <dsp:spPr>
        <a:xfrm>
          <a:off x="8522" y="864098"/>
          <a:ext cx="803478" cy="87934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7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7745" y="903321"/>
        <a:ext cx="725032" cy="800902"/>
      </dsp:txXfrm>
    </dsp:sp>
    <dsp:sp modelId="{FADAFAC6-7F92-44B4-A100-DC147CB6F6D1}">
      <dsp:nvSpPr>
        <dsp:cNvPr id="0" name=""/>
        <dsp:cNvSpPr/>
      </dsp:nvSpPr>
      <dsp:spPr>
        <a:xfrm rot="5400000">
          <a:off x="4420353" y="-1736158"/>
          <a:ext cx="751707" cy="7968438"/>
        </a:xfrm>
        <a:prstGeom prst="round2SameRect">
          <a:avLst/>
        </a:prstGeo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პალიატიური მზრუნველობით მაქსიმალური მოცვა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1988" y="1908902"/>
        <a:ext cx="7931743" cy="678317"/>
      </dsp:txXfrm>
    </dsp:sp>
    <dsp:sp modelId="{F6F6D0A1-0649-4F38-AD68-25C1EC7F259D}">
      <dsp:nvSpPr>
        <dsp:cNvPr id="0" name=""/>
        <dsp:cNvSpPr/>
      </dsp:nvSpPr>
      <dsp:spPr>
        <a:xfrm>
          <a:off x="17" y="1800204"/>
          <a:ext cx="815458" cy="86344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8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824" y="1840011"/>
        <a:ext cx="735844" cy="783831"/>
      </dsp:txXfrm>
    </dsp:sp>
    <dsp:sp modelId="{484F445B-E511-47A7-8E6C-1A7233BCDD2C}">
      <dsp:nvSpPr>
        <dsp:cNvPr id="0" name=""/>
        <dsp:cNvSpPr/>
      </dsp:nvSpPr>
      <dsp:spPr>
        <a:xfrm rot="5400000">
          <a:off x="4398354" y="-737884"/>
          <a:ext cx="787812" cy="7960545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ადამიანური რესურსების განვითარება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1988" y="2886940"/>
        <a:ext cx="7922087" cy="710896"/>
      </dsp:txXfrm>
    </dsp:sp>
    <dsp:sp modelId="{1BA70B9C-5D6B-438A-A971-0F1B351FAC7A}">
      <dsp:nvSpPr>
        <dsp:cNvPr id="0" name=""/>
        <dsp:cNvSpPr/>
      </dsp:nvSpPr>
      <dsp:spPr>
        <a:xfrm>
          <a:off x="0" y="2736311"/>
          <a:ext cx="833977" cy="95449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9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711" y="2777022"/>
        <a:ext cx="752555" cy="873073"/>
      </dsp:txXfrm>
    </dsp:sp>
    <dsp:sp modelId="{B8575FF4-F67E-46FB-9D17-C96AAF3A7EFD}">
      <dsp:nvSpPr>
        <dsp:cNvPr id="0" name=""/>
        <dsp:cNvSpPr/>
      </dsp:nvSpPr>
      <dsp:spPr>
        <a:xfrm rot="5400000">
          <a:off x="4278109" y="432261"/>
          <a:ext cx="1027433" cy="7959675"/>
        </a:xfrm>
        <a:prstGeom prst="round2SameRect">
          <a:avLst/>
        </a:prstGeom>
        <a:solidFill>
          <a:schemeClr val="accent5"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8197034"/>
              <a:satOff val="-35078"/>
              <a:lumOff val="13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ka-GE" sz="1800" b="1" kern="1200" dirty="0">
              <a:solidFill>
                <a:srgbClr val="002060"/>
              </a:solidFill>
            </a:rPr>
            <a:t>პრეციზიოზული (ზუსტი / პერსონალიზებული) მედიცინის, კვლევებისა და მკურნალობის თანამედროვე მიდგომების განვითარების ხელშეწყობა</a:t>
          </a:r>
          <a:endParaRPr lang="en-NZ" sz="18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811989" y="3948537"/>
        <a:ext cx="7909520" cy="927123"/>
      </dsp:txXfrm>
    </dsp:sp>
    <dsp:sp modelId="{90CE6296-99FF-423D-A0B6-633AD4F5F1D3}">
      <dsp:nvSpPr>
        <dsp:cNvPr id="0" name=""/>
        <dsp:cNvSpPr/>
      </dsp:nvSpPr>
      <dsp:spPr>
        <a:xfrm>
          <a:off x="17" y="3899403"/>
          <a:ext cx="840640" cy="1004233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10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054" y="3940440"/>
        <a:ext cx="758566" cy="922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F41-B4EC-4835-8BD4-42FAE21C50CC}">
      <dsp:nvSpPr>
        <dsp:cNvPr id="0" name=""/>
        <dsp:cNvSpPr/>
      </dsp:nvSpPr>
      <dsp:spPr>
        <a:xfrm rot="5400000">
          <a:off x="5063430" y="-2538181"/>
          <a:ext cx="1283309" cy="6512069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400" b="1" kern="1200" dirty="0">
              <a:solidFill>
                <a:srgbClr val="C00000"/>
              </a:solidFill>
              <a:latin typeface="Sylfaen" panose="010A0502050306030303" pitchFamily="18" charset="0"/>
            </a:rPr>
            <a:t>კიბოს სკრინინგის ეფექტიანობის გაზრდის მიზნით ორგანიზებული სკრინინგის და ხარისხის უზრუნველყოფის სისტემების დანერგვა</a:t>
          </a:r>
          <a:endParaRPr lang="en-NZ" sz="2400" b="1" kern="1200" dirty="0">
            <a:solidFill>
              <a:srgbClr val="C0000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449050" y="138845"/>
        <a:ext cx="6449423" cy="1158017"/>
      </dsp:txXfrm>
    </dsp:sp>
    <dsp:sp modelId="{C13BFBB4-A391-4CB8-BA69-58BF33982562}">
      <dsp:nvSpPr>
        <dsp:cNvPr id="0" name=""/>
        <dsp:cNvSpPr/>
      </dsp:nvSpPr>
      <dsp:spPr>
        <a:xfrm>
          <a:off x="2368" y="218212"/>
          <a:ext cx="2444312" cy="1163775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სტრატეგიული</a:t>
          </a:r>
          <a:r>
            <a:rPr lang="en-US" sz="2400" b="1" kern="1200" dirty="0"/>
            <a:t> </a:t>
          </a:r>
          <a:r>
            <a:rPr lang="en-US" sz="2400" b="1" kern="1200" dirty="0" err="1"/>
            <a:t>ამოცანა</a:t>
          </a:r>
          <a:r>
            <a:rPr lang="en-US" sz="2400" b="1" kern="1200" dirty="0"/>
            <a:t> #</a:t>
          </a:r>
          <a:r>
            <a:rPr lang="ka-GE" sz="2400" b="1" kern="1200" dirty="0"/>
            <a:t>3</a:t>
          </a:r>
          <a:endParaRPr lang="en-NZ" sz="2400" b="1" kern="1200" dirty="0">
            <a:solidFill>
              <a:schemeClr val="bg1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>
        <a:off x="59179" y="275023"/>
        <a:ext cx="2330690" cy="1050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F41-B4EC-4835-8BD4-42FAE21C50CC}">
      <dsp:nvSpPr>
        <dsp:cNvPr id="0" name=""/>
        <dsp:cNvSpPr/>
      </dsp:nvSpPr>
      <dsp:spPr>
        <a:xfrm rot="5400000">
          <a:off x="4792839" y="-2588055"/>
          <a:ext cx="1284030" cy="667212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კიბოს კონტროლის ეროვნული საკოორდინაციო კომიტეტის შექმნა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98791" y="168674"/>
        <a:ext cx="6609447" cy="1158668"/>
      </dsp:txXfrm>
    </dsp:sp>
    <dsp:sp modelId="{C13BFBB4-A391-4CB8-BA69-58BF33982562}">
      <dsp:nvSpPr>
        <dsp:cNvPr id="0" name=""/>
        <dsp:cNvSpPr/>
      </dsp:nvSpPr>
      <dsp:spPr>
        <a:xfrm>
          <a:off x="791" y="2103"/>
          <a:ext cx="2112946" cy="1325660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</a:rPr>
            <a:t>ეროვნული სტრატეგიის დანერგვა</a:t>
          </a:r>
          <a:endParaRPr lang="en-NZ" sz="20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65504" y="66816"/>
        <a:ext cx="1983520" cy="1196234"/>
      </dsp:txXfrm>
    </dsp:sp>
    <dsp:sp modelId="{171DE1AB-3355-446D-A0A9-5D2C5478E9DC}">
      <dsp:nvSpPr>
        <dsp:cNvPr id="0" name=""/>
        <dsp:cNvSpPr/>
      </dsp:nvSpPr>
      <dsp:spPr>
        <a:xfrm rot="5400000">
          <a:off x="4667881" y="-1085021"/>
          <a:ext cx="1524374" cy="6711134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კიბოს პოპულაციური რეგისტრის და სიკვდილიანობის რეგისტრის ბაზების ურთიერთკავშირის უზრუნველყოფა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74501" y="1582773"/>
        <a:ext cx="6636720" cy="1375546"/>
      </dsp:txXfrm>
    </dsp:sp>
    <dsp:sp modelId="{1E2F71E4-9DBA-47A4-BFAF-7CE83BF61377}">
      <dsp:nvSpPr>
        <dsp:cNvPr id="0" name=""/>
        <dsp:cNvSpPr/>
      </dsp:nvSpPr>
      <dsp:spPr>
        <a:xfrm>
          <a:off x="791" y="1525216"/>
          <a:ext cx="2073710" cy="145892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კიბოს რეგისტრი</a:t>
          </a:r>
          <a:endParaRPr lang="en-NZ" sz="18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72010" y="1596435"/>
        <a:ext cx="1931272" cy="1316487"/>
      </dsp:txXfrm>
    </dsp:sp>
    <dsp:sp modelId="{F28AC855-9313-4AEA-9D6D-E652861E9FBD}">
      <dsp:nvSpPr>
        <dsp:cNvPr id="0" name=""/>
        <dsp:cNvSpPr/>
      </dsp:nvSpPr>
      <dsp:spPr>
        <a:xfrm rot="5400000">
          <a:off x="4575887" y="731248"/>
          <a:ext cx="1675212" cy="67075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დამტკიცებული ნორმატიული აქტების (თამბაქო) დანერგვა და აღსრულება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HPV-</a:t>
          </a:r>
          <a:r>
            <a:rPr lang="ka-GE" sz="2200" b="1" kern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ს საწინააღმდეგო ვაქცინაციის ჩართვა იმუნიზაციის ეროვნულ კალენდარში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59718" y="3329195"/>
        <a:ext cx="6625775" cy="1511658"/>
      </dsp:txXfrm>
    </dsp:sp>
    <dsp:sp modelId="{9E83874A-EA5F-4BD9-AD2C-32C3DEC3DF5F}">
      <dsp:nvSpPr>
        <dsp:cNvPr id="0" name=""/>
        <dsp:cNvSpPr/>
      </dsp:nvSpPr>
      <dsp:spPr>
        <a:xfrm>
          <a:off x="791" y="3181593"/>
          <a:ext cx="2058925" cy="1806862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200" b="1" kern="1200" dirty="0">
              <a:solidFill>
                <a:schemeClr val="bg1"/>
              </a:solidFill>
            </a:rPr>
            <a:t>კიბოს პრევენცია</a:t>
          </a:r>
          <a:endParaRPr lang="en-NZ" sz="22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8995" y="3269797"/>
        <a:ext cx="1882517" cy="1630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AFAC6-7F92-44B4-A100-DC147CB6F6D1}">
      <dsp:nvSpPr>
        <dsp:cNvPr id="0" name=""/>
        <dsp:cNvSpPr/>
      </dsp:nvSpPr>
      <dsp:spPr>
        <a:xfrm rot="5400000">
          <a:off x="4262207" y="-2244294"/>
          <a:ext cx="2223518" cy="671210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latin typeface="Sylfaen" panose="010A0502050306030303" pitchFamily="18" charset="0"/>
            </a:rPr>
            <a:t>მოსახლეობის და პროფესიონალების ცნობიერების ამაღლება ფართოდ გავრცელებული კიბოს ადრეული სიმპტომებისა და ნიშნების შესახებ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კიბოს ორგანიზებული სკრინინგის დანერგვა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17913" y="108543"/>
        <a:ext cx="6603564" cy="2006432"/>
      </dsp:txXfrm>
    </dsp:sp>
    <dsp:sp modelId="{F6F6D0A1-0649-4F38-AD68-25C1EC7F259D}">
      <dsp:nvSpPr>
        <dsp:cNvPr id="0" name=""/>
        <dsp:cNvSpPr/>
      </dsp:nvSpPr>
      <dsp:spPr>
        <a:xfrm>
          <a:off x="6498" y="41690"/>
          <a:ext cx="2044469" cy="2142460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</a:rPr>
            <a:t>ადრეული გამოვლენა</a:t>
          </a:r>
          <a:endParaRPr lang="en-NZ" sz="20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6301" y="141493"/>
        <a:ext cx="1844863" cy="1942854"/>
      </dsp:txXfrm>
    </dsp:sp>
    <dsp:sp modelId="{484F445B-E511-47A7-8E6C-1A7233BCDD2C}">
      <dsp:nvSpPr>
        <dsp:cNvPr id="0" name=""/>
        <dsp:cNvSpPr/>
      </dsp:nvSpPr>
      <dsp:spPr>
        <a:xfrm rot="5400000">
          <a:off x="4051219" y="341811"/>
          <a:ext cx="2678109" cy="6744723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6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latin typeface="Sylfaen" panose="010A0502050306030303" pitchFamily="18" charset="0"/>
            </a:rPr>
            <a:t>კიბოს მართვის ხარისხის კონტროლის საბჭოს შექმნა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დამტკიცებული ეროვნული გაიდლაინების დანერგვა, ახლების დამტკიცება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b="1" kern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+mn-ea"/>
              <a:cs typeface="Calibri" panose="020F0502020204030204" pitchFamily="34" charset="0"/>
            </a:rPr>
            <a:t>ონკოლოგიურ კლინიკებში კიბოს მართვის მულტიდისციპლინური ჯგუფების შექმნა</a:t>
          </a:r>
          <a:endParaRPr lang="en-NZ" sz="20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6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17913" y="2505853"/>
        <a:ext cx="6613988" cy="2416639"/>
      </dsp:txXfrm>
    </dsp:sp>
    <dsp:sp modelId="{1BA70B9C-5D6B-438A-A971-0F1B351FAC7A}">
      <dsp:nvSpPr>
        <dsp:cNvPr id="0" name=""/>
        <dsp:cNvSpPr/>
      </dsp:nvSpPr>
      <dsp:spPr>
        <a:xfrm>
          <a:off x="6498" y="2382889"/>
          <a:ext cx="2028937" cy="2660244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დიაგნოსტიკა და მკურნალობა</a:t>
          </a:r>
          <a:endParaRPr lang="en-NZ" sz="20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5543" y="2481934"/>
        <a:ext cx="1830847" cy="246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2F41-B4EC-4835-8BD4-42FAE21C50CC}">
      <dsp:nvSpPr>
        <dsp:cNvPr id="0" name=""/>
        <dsp:cNvSpPr/>
      </dsp:nvSpPr>
      <dsp:spPr>
        <a:xfrm rot="5400000">
          <a:off x="4877486" y="-2721230"/>
          <a:ext cx="1147040" cy="6725529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ესენციური მედიკამენტების ჩამონათვალის შექმნა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88242" y="124008"/>
        <a:ext cx="6669535" cy="1035052"/>
      </dsp:txXfrm>
    </dsp:sp>
    <dsp:sp modelId="{C13BFBB4-A391-4CB8-BA69-58BF33982562}">
      <dsp:nvSpPr>
        <dsp:cNvPr id="0" name=""/>
        <dsp:cNvSpPr/>
      </dsp:nvSpPr>
      <dsp:spPr>
        <a:xfrm>
          <a:off x="798" y="894"/>
          <a:ext cx="2129857" cy="1259747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</a:rPr>
            <a:t>კლინიკური ონკოლოგია</a:t>
          </a:r>
          <a:endParaRPr lang="en-NZ" sz="20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62294" y="62390"/>
        <a:ext cx="2006865" cy="1136755"/>
      </dsp:txXfrm>
    </dsp:sp>
    <dsp:sp modelId="{171DE1AB-3355-446D-A0A9-5D2C5478E9DC}">
      <dsp:nvSpPr>
        <dsp:cNvPr id="0" name=""/>
        <dsp:cNvSpPr/>
      </dsp:nvSpPr>
      <dsp:spPr>
        <a:xfrm rot="5400000">
          <a:off x="4815807" y="-1183315"/>
          <a:ext cx="1315442" cy="676484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3032839"/>
              <a:satOff val="-5846"/>
              <a:lumOff val="2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რადიოთერაპიის უტილიზაცია თანამედროვე სტანდარტების გათვალისწინებით 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91106" y="1605601"/>
        <a:ext cx="6700631" cy="1187012"/>
      </dsp:txXfrm>
    </dsp:sp>
    <dsp:sp modelId="{1E2F71E4-9DBA-47A4-BFAF-7CE83BF61377}">
      <dsp:nvSpPr>
        <dsp:cNvPr id="0" name=""/>
        <dsp:cNvSpPr/>
      </dsp:nvSpPr>
      <dsp:spPr>
        <a:xfrm>
          <a:off x="0" y="1371094"/>
          <a:ext cx="2090306" cy="1588207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რადიოთერაპია</a:t>
          </a:r>
          <a:endParaRPr lang="en-NZ" sz="1800" b="1" kern="1200" dirty="0">
            <a:solidFill>
              <a:schemeClr val="bg1"/>
            </a:solidFill>
            <a:effectLst/>
            <a:latin typeface="+mj-lt"/>
            <a:ea typeface="+mn-ea"/>
            <a:cs typeface="Calibri" panose="020F0502020204030204" pitchFamily="34" charset="0"/>
          </a:endParaRPr>
        </a:p>
      </dsp:txBody>
      <dsp:txXfrm>
        <a:off x="77530" y="1448624"/>
        <a:ext cx="1935246" cy="1433147"/>
      </dsp:txXfrm>
    </dsp:sp>
    <dsp:sp modelId="{F28AC855-9313-4AEA-9D6D-E652861E9FBD}">
      <dsp:nvSpPr>
        <dsp:cNvPr id="0" name=""/>
        <dsp:cNvSpPr/>
      </dsp:nvSpPr>
      <dsp:spPr>
        <a:xfrm rot="5400000">
          <a:off x="4641989" y="631128"/>
          <a:ext cx="1629660" cy="676123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6065678"/>
              <a:satOff val="-11693"/>
              <a:lumOff val="46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ცალკე სამედიცინო სპეციალობად აღიარება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  <a:latin typeface="Sylfaen" panose="010A0502050306030303" pitchFamily="18" charset="0"/>
            </a:rPr>
            <a:t>საყოველთაო ჯანდაცვის პროგრამაში ბირთვული მედიცინის სერვისების დაფინანსების საკითხის განხილვა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76202" y="3276469"/>
        <a:ext cx="6681683" cy="1470554"/>
      </dsp:txXfrm>
    </dsp:sp>
    <dsp:sp modelId="{9E83874A-EA5F-4BD9-AD2C-32C3DEC3DF5F}">
      <dsp:nvSpPr>
        <dsp:cNvPr id="0" name=""/>
        <dsp:cNvSpPr/>
      </dsp:nvSpPr>
      <dsp:spPr>
        <a:xfrm>
          <a:off x="798" y="3112207"/>
          <a:ext cx="2075403" cy="179907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</a:rPr>
            <a:t>ბირთვული მედიცინა</a:t>
          </a:r>
          <a:endParaRPr lang="en-NZ" sz="20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8622" y="3200031"/>
        <a:ext cx="1899755" cy="1623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AFAC6-7F92-44B4-A100-DC147CB6F6D1}">
      <dsp:nvSpPr>
        <dsp:cNvPr id="0" name=""/>
        <dsp:cNvSpPr/>
      </dsp:nvSpPr>
      <dsp:spPr>
        <a:xfrm rot="5400000">
          <a:off x="4268285" y="-2083400"/>
          <a:ext cx="2364021" cy="6765828"/>
        </a:xfrm>
        <a:prstGeom prst="round2SameRect">
          <a:avLst/>
        </a:prstGeom>
        <a:solidFill>
          <a:srgbClr val="E7BC29">
            <a:tint val="40000"/>
            <a:alpha val="90000"/>
            <a:hueOff val="9098517"/>
            <a:satOff val="-17539"/>
            <a:lumOff val="690"/>
            <a:alphaOff val="0"/>
          </a:srgbClr>
        </a:solidFill>
        <a:ln w="19050" cap="flat" cmpd="sng" algn="ctr">
          <a:solidFill>
            <a:srgbClr val="E7BC29">
              <a:tint val="40000"/>
              <a:alpha val="90000"/>
              <a:hueOff val="9098517"/>
              <a:satOff val="-17539"/>
              <a:lumOff val="6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i="0" kern="1200" dirty="0">
              <a:solidFill>
                <a:srgbClr val="002060"/>
              </a:solidFill>
              <a:latin typeface="Sylfaen" panose="010A0502050306030303" pitchFamily="18" charset="0"/>
            </a:rPr>
            <a:t>პალიატიური მზრუნველობის ინტეგრირება ეროვნული ჯანდაცვის სისტემის არსებულ სტრუქტურებში</a:t>
          </a:r>
          <a:endParaRPr lang="en-NZ" sz="2200" b="1" i="0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800" b="1" i="0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i="0" kern="1200" dirty="0">
              <a:solidFill>
                <a:srgbClr val="002060"/>
              </a:solidFill>
              <a:latin typeface="Sylfaen" panose="010A0502050306030303" pitchFamily="18" charset="0"/>
            </a:rPr>
            <a:t>ოპოიდური ანალგეტიკების ხელმისაწვდომობის და მოხმარების გაუმჯობესება</a:t>
          </a:r>
          <a:endParaRPr lang="en-NZ" sz="2200" b="1" i="0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67382" y="232905"/>
        <a:ext cx="6650426" cy="2133217"/>
      </dsp:txXfrm>
    </dsp:sp>
    <dsp:sp modelId="{F6F6D0A1-0649-4F38-AD68-25C1EC7F259D}">
      <dsp:nvSpPr>
        <dsp:cNvPr id="0" name=""/>
        <dsp:cNvSpPr/>
      </dsp:nvSpPr>
      <dsp:spPr>
        <a:xfrm>
          <a:off x="6550" y="49096"/>
          <a:ext cx="2060832" cy="2271279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solidFill>
                <a:schemeClr val="bg1"/>
              </a:solidFill>
            </a:rPr>
            <a:t>პალიატიური მზრუნველობა</a:t>
          </a:r>
          <a:endParaRPr lang="en-NZ" sz="1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7152" y="149698"/>
        <a:ext cx="1859628" cy="2070075"/>
      </dsp:txXfrm>
    </dsp:sp>
    <dsp:sp modelId="{484F445B-E511-47A7-8E6C-1A7233BCDD2C}">
      <dsp:nvSpPr>
        <dsp:cNvPr id="0" name=""/>
        <dsp:cNvSpPr/>
      </dsp:nvSpPr>
      <dsp:spPr>
        <a:xfrm rot="5400000">
          <a:off x="4408678" y="385908"/>
          <a:ext cx="2097903" cy="679870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rgbClr val="E7BC29">
              <a:tint val="40000"/>
              <a:alpha val="90000"/>
              <a:hueOff val="12131356"/>
              <a:satOff val="-23385"/>
              <a:lumOff val="92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6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200" b="1" kern="1200" dirty="0">
              <a:solidFill>
                <a:srgbClr val="002060"/>
              </a:solidFill>
            </a:rPr>
            <a:t>აესს-ს ტექნიკური შესაძლებლობების გამოყენება ადამიანური რესურსების განვითარებისა და დიაგნოსტიკის და მკურნალობის მეთოდების ხარისხის გაუმჯობესების თვალსაზრისით</a:t>
          </a:r>
          <a:endParaRPr lang="en-NZ" sz="22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600" b="1" kern="1200" dirty="0">
            <a:solidFill>
              <a:srgbClr val="002060"/>
            </a:solidFill>
            <a:effectLst/>
            <a:latin typeface="Sylfaen" panose="010A0502050306030303" pitchFamily="18" charset="0"/>
            <a:ea typeface="+mn-ea"/>
            <a:cs typeface="Calibri" panose="020F0502020204030204" pitchFamily="34" charset="0"/>
          </a:endParaRPr>
        </a:p>
      </dsp:txBody>
      <dsp:txXfrm rot="-5400000">
        <a:off x="2058278" y="2838720"/>
        <a:ext cx="6696294" cy="1893081"/>
      </dsp:txXfrm>
    </dsp:sp>
    <dsp:sp modelId="{1BA70B9C-5D6B-438A-A971-0F1B351FAC7A}">
      <dsp:nvSpPr>
        <dsp:cNvPr id="0" name=""/>
        <dsp:cNvSpPr/>
      </dsp:nvSpPr>
      <dsp:spPr>
        <a:xfrm>
          <a:off x="6550" y="2524999"/>
          <a:ext cx="2045176" cy="2528472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ადამიანური რესურსების განვითარება</a:t>
          </a:r>
          <a:endParaRPr lang="en-NZ" sz="20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6387" y="2624836"/>
        <a:ext cx="1845502" cy="232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0.81556</cdr:x>
      <cdr:y>0.25353</cdr:y>
    </cdr:from>
    <cdr:to>
      <cdr:x>0.9473</cdr:x>
      <cdr:y>0.78857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537969" y="722151"/>
          <a:ext cx="5715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0.16071</cdr:x>
      <cdr:y>0.10023</cdr:y>
    </cdr:from>
    <cdr:to>
      <cdr:x>0.80357</cdr:x>
      <cdr:y>0.34067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254131"/>
          <a:ext cx="2743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30D8D-E01D-4639-AD08-FCE880B6EED7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264C4-B21D-4674-A7AD-FE7DEA9DA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8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არსებული ბარიერების აღმოფხვრა, მოსახლეობის საგანმანათლებლო კამპანიებში უნდა ჩავრთოთ როგორც ჯანდაცვის პირველადი რგოლი, ასევე საზოგადოებრივი ჯანდაცვის ცენტრები, აუცილებელია კიბოს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ხარისხის, ეფექტურობისა და მონიტორინგის სერვისების გაუმჯობესება და რაც მთავარია, ქვეყანა ნელ-ნელა უნდა გადავიდეს ორგანიზებულ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95099-C675-40E6-BD62-68EA870EC35D}" type="slidenum">
              <a:rPr kumimoji="0" lang="ru-RU" altLang="ka-GE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ka-G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A4929-376F-4E1C-90BE-64A308389BE2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6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264C4-B21D-4674-A7AD-FE7DEA9DAC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2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 lnSpcReduction="10000"/>
          </a:bodyPr>
          <a:lstStyle/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დღეისათვის მკვეთრად არ არის განსაზღვრული სამედიცინო მომსახურების თითოეული რგოლის ფუნქციები და კომპეტენციები, რომლის განსაზღვრასთან ერთად სასურველია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„ონკოლოგიური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დახმარების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სისტემის“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შექმნის ხელშეწყობაც.  ონკოლოგიურ პაციენტთა მართვის თვალსაზრისით უპირველეს მიზანს სამედიცინო მომსახურების სხვადასხვა დონეებს შორის ურთიერთკავშირის არსებობა წარმოადგენს.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სამედიცინო მომსახურების პირველადი დონე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მოცემულ  ეტაპზე პირველი რიგის ამოცანად ისახება პირველადი ჯანდაცვის (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პჯდ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რგოლის ექიმთა სწავლება და ონკოლოგიური სიფხიზლის ამაღლება. აუცილებელია პირველადი ჯანდაცვის ქსელის ეფექტური და ორმხრივი კომუნიკაცია მეორეულ და მესამეულ დონესთან.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სამედიცინო მომსახურების მეორე  დონე.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სამედიცინო მომსახურების მეორე დონეზე ხორციელდება ონკოლოგიურ დაავადებათა გაღრმავებული დიაგნოსტიკა და  სტანდარტული ქირურგიული და მედიკამენტური მკურნალობა.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სამედიცინო მომსახურების მესამე დონეზე უნდა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ჩატარდეს სპეციალიზებული კომბინირებული და კომპლექსური მკურნალობა. მესამე დონე ახორციელებს ონკოლოგიურ პაციენტთა დიაგნოსტიკასა და მკურნალობაში არსებული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ნოვაციური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მიდგომების დანერგვას,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მულტიდისციპლინური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მკურნალობისადმი ხელშეწყობას,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შექმნას,  რეგულარულ განახლება-დანერგვას, კლინიკურ კვლევებს, ეწევა სამეცნიერო და საგანმანათლებლო საქმიანობას  და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ა.შ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სასურველია ასეთი ტიპის დაწესებულებები არ იყოს თავმოყრილი მხოლოდ დედაქალაქში, დაცული უნდა იყოს გეოგრაფიული ხელმისაწვდომობის პრინციპი.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0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8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b="1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ერთის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მხრივ,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მკურნალობის შედეგი დამოკიდებულია მრავალ კლინიკურ (ლოკალიზაცია, სტადია დაავადების გამოვლენისას, მორფოლოგიური მახასიათებლები და ა.შ.) და არა-კლინიკურ მახასიათებლებზე;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ხარისხიანი მკურნალობის უზრუნველყოფა დამოკიდებული სამ ძირითად ფაქტორზე: სათანადო ინფრასტრუქტურის არსებობაზე, კვალიფიციურ  (ონკოქირურგი, სამედიცინო ონკოლოგი, სხივური თერაპევტი) და დიაგნოსტიკისა და მკურნალობის გაიდლაინების იმპლემენტაციაზე ჯანდაცვის სისტემის სამივე დონეზე.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/>
              <a:t>სტარტეგიის</a:t>
            </a:r>
            <a:r>
              <a:rPr lang="ka-GE" baseline="0" dirty="0"/>
              <a:t> ამ ნაწილში ჩამოყალიბებულია მოთხოვნები მკურნალობის სხვადასხვა სპეციფიკური მეთოდებისადმი,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aseline="0" dirty="0"/>
              <a:t>ქირურგილი ჩარევები ხორციელდება სამედიცინო მომსახურების მეორე და მესამე დონეზე,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უნდა აღინიშნოს, რომ ქვეყნის მასშტაბით სხვადასხვა რეგიონების კლინიკებში ჩატარებული  მკურნალობის შედეგები განსხვავებულია, ამის მიზეზი ქირურგიულ გამოცდილებაში არსებული სხვაობა და აგრეთვე, ონკოლოგიურ პაციენტთა პრე- და პოსტ-ოპერაციული მკურნალობისადმი განსხვავებული მიდგომებია.        </a:t>
            </a:r>
            <a:r>
              <a:rPr lang="ka-GE" baseline="0" dirty="0"/>
              <a:t>აქაც მნიშვნელოვანია შესაბამისი ადამინური რესურსებით უზრუნველყოფა,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მკურნალობის სქემების უნიფიცირება.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ქვეყნისთვის სტრატეგიულად უმჯობესი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იქნება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რადიაციული თერაპიის მქონე ცენტრები გადანაწილდება რეგიონული, გეოგრაფიული და დემოგრაფიული მონაცემების მიხედვით: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ბათუმის ონკოცენტრი 1 აქსელერატორი,  ქუთაისის ონკოცენტრი 2 აქსელერატორი,  თბილისში 3 ცენტრი შესაბამისად ჯამში 6 აქსელერატორით.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თითოეულ ცენტრს უნდა ჰქონდეს თავისი დამოუკიდებელი (ან ტელემედიცინის პრინციპებზე აწყობილი და სხვა ცენტრთან დაკავშირებული) დაგეგმარების სისტემა: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კომპიუტერულ ტომოგრაფიული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CT-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სიმულატორი) 3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დაგეგმარება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სრული აღჭურვილობა პაციენტის იმობილიზაციის,  პოზიციონირებისა და მოდელირებისათვის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აღჭურვილობა გამოსახულებით მართული რადიოთერაპიისათვის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დოზიმეტრიული აღჭურვილობა ხარისხის უზრუნველყოფისა და კონტროლისათვის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QA/QC)</a:t>
            </a: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სისტემური  თერაპია უნდა დაიგეგმოს მულტიდისციპლინურად - ქიმიოთერაპევტის , რადიოლოგის, ქირურგის, პათომორფოლოგის  და საჭიროების </a:t>
            </a:r>
          </a:p>
          <a:p>
            <a:pPr lvl="0"/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შემთხვევაში  სხვა ვიწრო სპეციალობის ექიმთა  ერთოლივი გადაწყვეტილებით.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პირველადი ჯანდაცვის დონეზე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ქიმიოთერაპია შესაძლებელია ჩატარდეს მხოლოდ ტაბლეტირებული პრეპარატებით, პაციენტებში, რომლებსაც დიაგნოზი მესამეული დონის რეფერალურ ცენტრებში აქვთ დადგენილი.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მეორეულ დონეზე,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რეკომენდებულია ქიმიოთერაპიული სამსახურის მიმაგრება იმ სამედიცინო დაწესებულებაზე, რომელთაც აქვთ ონკოლოგიური პროფილის განყოფილება ან კაბინეტი, სადაც არის სამედიცინო ონკოლოგი/კლინიკური ონკოლოგი და არსებობს გადაუდებელი დახმარების/რეანიმაციის შესაძლებლობა. ასეთ დაწესებულებებში შეიძლება ჩატარდეს როგორც ტაბლეტირებული, ასევე ინფუზიური ქიმიოთერაპია. </a:t>
            </a:r>
          </a:p>
          <a:p>
            <a:pPr lvl="0"/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უფრო რთული ქიმიოთერაპია უნდა ჩატარდეს 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მესამეულ დონეზე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ონკოლოგიურ განყოფილებაში ან რეგიონულ, ან ონკოლოგიის ცენტრში, რომელსაც გააჩნია ონკოლოგიური სერვისის სამივე კომპონენტი (ქირურგია, ქიმიო-  და  რადიაციული/სხივური თერაპია) </a:t>
            </a:r>
          </a:p>
          <a:p>
            <a:pPr lvl="0"/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ტარგეტული თერაპიის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ხელმისაწვდომობის გაზრდა. საწყის ეტაპზე მხოლოდ ყველაზე ხშირი ავთვისებიანი სიმსივნეების მკურნალობითვის მოწოდებული იმ ტარგეტული პრეპარატებისა, რომელთა გამოყენება მნიშვნელოვნად ზრდის საერთო გადარჩენადობას (ძუძუ, ფილტვი, კოლორექტული სიმსივნეები),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9E86E-78A0-4DBE-8459-2C216FD6D682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2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ქვეყნის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მასშტაბით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ადმი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თანაბარი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ხელმისაწვდომობ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ა,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აგრეთვე,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ბავშვებისთვის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სამსახურის ამუშავება.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ამჟამად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ჯანდაცვისა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სამინისტროები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ერთობლივად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მუშაობენ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პედიატრიული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სტაციონარის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გუნდების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ჩამოყალიბებაზე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რომელიც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(დამატებითი ინფორმაცია ბავშვთა პალიატივთან დაკავშირებით: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ეკონომიკის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გამოყოფს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სადაც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განთავსდება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ძალისხმევით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რემონტი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მატერიალურ-ტექნიკური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ინიციატივით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ხორციელდება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კვალიფიციური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საზღვარგერეთ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უკვე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გარკეული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პროცესი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გაგრძელდება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მიმდინარე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პროგრამა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დაფინანსებას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სახელმწიფო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აიღებს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საკუთარ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თავზე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მიერ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კვლევა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იმ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შეფასების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თვალსაზრისით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რომლებსაც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სჭირდებათ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მსგავსი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გამოვლინდა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839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რომელთაგან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დაახლოებით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ათი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საჭიროებდა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ჰოსპისურ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0-8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ფარგლებში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დანარჩენი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ამბულატორიულ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დახმარებას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0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ქვეყნის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მასშტაბით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ადმი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თანაბარი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ხელმისაწვდომობ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ა,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აგრეთვე,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ბავშვებისთვის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სამსახურის ამუშავება.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ამჟამად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ჯანდაცვისა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სამინისტროები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ერთობლივად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მუშაობენ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პედიატრიული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სტაციონარის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გუნდების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ჩამოყალიბებაზე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რომელიც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(დამატებითი ინფორმაცია ბავშვთა პალიატივთან დაკავშირებით: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ეკონომიკის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გამოყოფს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სადაც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განთავსდება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ძალისხმევით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რემონტი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მატერიალურ-ტექნიკური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ინიციატივით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ხორციელდება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კვალიფიციური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საზღვარგერეთ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უკვე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გარკეული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პროცესი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გაგრძელდება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მიმდინარე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პროგრამა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დაფინანსებას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სახელმწიფო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აიღებს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საკუთარ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თავზე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მიერ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კვლევა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იმ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შეფასების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თვალსაზრისით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რომლებსაც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სჭირდებათ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მსგავსი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გამოვლინდა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839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რომელთაგან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დაახლოებით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ათი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საჭიროებდა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ჰოსპისურ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0-8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ფარგლებში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დანარჩენი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ამბულატორიულ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დახმარებას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3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ქვეყნის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მასშტაბით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ადმი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თანაბარი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ხელმისაწვდომობ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ა,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აგრეთვე,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ბავშვებისთვის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სამსახურის ამუშავება.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ამჟამად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ჯანდაცვისა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სამინისტროები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ერთობლივად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მუშაობენ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სპეციფიკური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პედიატრიული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სტაციონარის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გუნდების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ჩამოყალიბებაზე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რომელიც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(დამატებითი ინფორმაცია ბავშვთა პალიატივთან დაკავშირებით: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ეკონომიკის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სამინისტრო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გამოყოფს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სადაც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განთავსდება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ძალისხმევით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რემონტი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მატერიალურ-ტექნიკური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უზრუნველყოფა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ამასთან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ინიციატივით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ხორციელდება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კვალიფიციური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საზღვარგერეთ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უკვე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მომზადდა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კადრების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გარკეული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პროცესი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გაგრძელდება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მიმდინარე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წლიდან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ამუშავდება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პალიატიური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პროგრამა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დაფინანსებას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სახელმწიფო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აიღებს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საკუთარ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თავზე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წელს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ღია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საზოგადოება-საქართველოს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მიერ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კვლევა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იმ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ბავშთა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რაოდენობის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შეფასების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თვალსაზრისით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რომლებსაც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სჭირდებათ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მსგავსი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მომსახურება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გამოვლინდა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839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ბავშვი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რომელთაგან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დაახლოებით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ათი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საჭიროებდა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ჰოსპისურ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მზრუნველობას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0-8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თვის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ფარგლებში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ხოლო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დანარჩენი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ამბულატორიულ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ბინაზე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დახმარებას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0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4FBAD-9327-48B5-9AA1-AA198832CEB0}" type="slidenum">
              <a:rPr lang="en-NZ" smtClean="0">
                <a:solidFill>
                  <a:srgbClr val="000000"/>
                </a:solidFill>
              </a:rPr>
              <a:pPr/>
              <a:t>24</a:t>
            </a:fld>
            <a:endParaRPr lang="en-N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4FBAD-9327-48B5-9AA1-AA198832CEB0}" type="slidenum">
              <a:rPr lang="en-NZ" smtClean="0">
                <a:solidFill>
                  <a:srgbClr val="000000"/>
                </a:solidFill>
              </a:rPr>
              <a:pPr/>
              <a:t>25</a:t>
            </a:fld>
            <a:endParaRPr lang="en-N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არსებული ბარიერების აღმოფხვრა, მოსახლეობის საგანმანათლებლო კამპანიებში უნდა ჩავრთოთ როგორც ჯანდაცვის პირველადი რგოლი, ასევე საზოგადოებრივი ჯანდაცვის ცენტრები, აუცილებელია კიბოს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ხარისხის, ეფექტურობისა და მონიტორინგის სერვისების გაუმჯობესება და რაც მთავარია, ქვეყანა ნელ-ნელა უნდა გადავიდეს ორგანიზებულ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6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4FBAD-9327-48B5-9AA1-AA198832CEB0}" type="slidenum">
              <a:rPr lang="en-NZ" smtClean="0">
                <a:solidFill>
                  <a:srgbClr val="000000"/>
                </a:solidFill>
              </a:rPr>
              <a:pPr/>
              <a:t>26</a:t>
            </a:fld>
            <a:endParaRPr lang="en-N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87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4FBAD-9327-48B5-9AA1-AA198832CEB0}" type="slidenum">
              <a:rPr lang="en-NZ" smtClean="0">
                <a:solidFill>
                  <a:srgbClr val="000000"/>
                </a:solidFill>
              </a:rPr>
              <a:pPr/>
              <a:t>27</a:t>
            </a:fld>
            <a:endParaRPr lang="en-N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33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82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4FBAD-9327-48B5-9AA1-AA198832CEB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1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4FBAD-9327-48B5-9AA1-AA198832CEB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3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4FBAD-9327-48B5-9AA1-AA198832CEB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2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არსებული ბარიერების აღმოფხვრა, მოსახლეობის საგანმანათლებლო კამპანიებში უნდა ჩავრთოთ როგორც ჯანდაცვის პირველადი რგოლი, ასევე საზოგადოებრივი ჯანდაცვის ცენტრები, აუცილებელია კიბოს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ხარისხის, ეფექტურობისა და მონიტორინგის სერვისების გაუმჯობესება და რაც მთავარია, ქვეყანა ნელ-ნელა უნდა გადავიდეს ორგანიზებულ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6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საჭიროა არსებული ბარიერების აღმოფხვრა, მოსახლეობის საგანმანათლებლო კამპანიებში უნდა ჩავრთოთ როგორც ჯანდაცვის პირველადი რგოლი, ასევე საზოგადოებრივი ჯანდაცვის ცენტრები, აუცილებელია კიბოს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ხარისხის, ეფექტურობისა და მონიტორინგის სერვისების გაუმჯობესება და რაც მთავარია, ქვეყანა ნელ-ნელა უნდა გადავიდეს ორგანიზებულ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სკრინინგზე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a-G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0CBA-7A41-4FEE-9732-4DC8800818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ამჟამად დაავადებათა კონტროლისა და საზოგადოებრივი ჯანმრთელობის ეროვნული ცენტრი ჯანმრთელობის დაცვის სამინისტროსთან ერთად მუშაობს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„ჯანმრთელობის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ხელშეწყობის სახელმწიფო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პროგრამაზე“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რომელმაც მეტ-ნაკლებად უნდა მოიცვას ყველა ძირითადი რისკის ფაქტორი.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D10C-6898-4165-B285-F190401303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0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DCE1-7B72-4794-A92A-CC1D441099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8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7340-D0CA-4F6A-92FE-0BB2CFE40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08656-81E3-47A5-9360-3050ED811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3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FD8A-ED55-4917-9073-D594110E6E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98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8B00-A839-4989-A40C-AB003F70BB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9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707B-7184-4A4A-BDCB-A625E16086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6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D334-FECA-4266-B545-67BFEEBAE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9BBE-83D5-4E51-9FE7-D58269537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88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24F2-5F5E-4E61-A729-BAD8AFB2A2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0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DA32-4790-49DC-B20A-808C3B2AA2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07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5782-3534-41B5-8011-10410378A712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3703755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D50B8-033F-41FC-96AC-09E979A8EED0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217095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8D50-80BE-4A2E-97BB-D7F3A7189B5A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159071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0753-1E83-4557-8945-0EDF1CE6F353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350496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C96A-78C7-40F9-BE71-45730A595FDA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40141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2E0-C522-418B-8867-D620D3F0C0F5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174970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7351-D68E-4E7F-87F7-52C530E90AB1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7131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763E-FD89-4ED7-AF40-8F6AA23652BE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64609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731E-B8FF-4699-A528-1F9B85AF81C5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393168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15310-F0D0-4832-9969-55841E4D1993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1869115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24BD-E633-4F69-AFBC-8DF09494305D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823965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4123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01459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8247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15588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700532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004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4582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454423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873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68832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98146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D10C-6898-4165-B285-F190401303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7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DCE1-7B72-4794-A92A-CC1D441099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20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7340-D0CA-4F6A-92FE-0BB2CFE40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5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08656-81E3-47A5-9360-3050ED811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7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FD8A-ED55-4917-9073-D594110E6E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8B00-A839-4989-A40C-AB003F70BB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5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707B-7184-4A4A-BDCB-A625E16086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11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D334-FECA-4266-B545-67BFEEBAE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6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9BBE-83D5-4E51-9FE7-D58269537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55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24F2-5F5E-4E61-A729-BAD8AFB2A2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51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DA32-4790-49DC-B20A-808C3B2AA2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1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9E460-4902-466A-A019-EA36E6E0C86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a-GE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a-GE"/>
              <a:t>Образец текста</a:t>
            </a:r>
          </a:p>
          <a:p>
            <a:pPr lvl="1"/>
            <a:r>
              <a:rPr lang="ru-RU" altLang="ka-GE"/>
              <a:t>Второй уровень</a:t>
            </a:r>
          </a:p>
          <a:p>
            <a:pPr lvl="2"/>
            <a:r>
              <a:rPr lang="ru-RU" altLang="ka-GE"/>
              <a:t>Третий уровень</a:t>
            </a:r>
          </a:p>
          <a:p>
            <a:pPr lvl="3"/>
            <a:r>
              <a:rPr lang="ru-RU" altLang="ka-GE"/>
              <a:t>Четвертый уровень</a:t>
            </a:r>
          </a:p>
          <a:p>
            <a:pPr lvl="4"/>
            <a:r>
              <a:rPr lang="ru-RU" altLang="ka-GE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8C7F96-DF7D-4699-826B-186F0DB23F3C}" type="slidenum">
              <a:rPr lang="ru-RU" altLang="ka-GE"/>
              <a:pPr>
                <a:defRPr/>
              </a:pPr>
              <a:t>‹#›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185268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84C2-1C56-4928-B457-5AEE13E8CD93}" type="datetimeFigureOut">
              <a:rPr lang="ka-GE" smtClean="0"/>
              <a:pPr/>
              <a:t>28.06.2017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5330-3E28-43D3-B707-2F94C981E3A9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066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9E460-4902-466A-A019-EA36E6E0C86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ge/url?sa=i&amp;rct=j&amp;q=&amp;esrc=s&amp;frm=1&amp;source=images&amp;cd=&amp;cad=rja&amp;docid=wCTzHmZR1heCfM&amp;tbnid=RfQt8G8hk5SVsM:&amp;ved=0CAUQjRw&amp;url=http://preventcancer.aicr.org/site/News2?page=NewsArticle&amp;id=12968&amp;ei=W8iRUun4A-nn4gSpoYCwCg&amp;psig=AFQjCNEUCyPhrxHlPVua2UVi2tUw_JW3FA&amp;ust=138537211991598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.png"/><Relationship Id="rId5" Type="http://schemas.openxmlformats.org/officeDocument/2006/relationships/diagramData" Target="../diagrams/data4.xml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383" y="250000"/>
            <a:ext cx="8025234" cy="146940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ka-GE" sz="3100" b="1" dirty="0">
                <a:solidFill>
                  <a:srgbClr val="C00000"/>
                </a:solidFill>
                <a:latin typeface="+mj-lt"/>
              </a:rPr>
              <a:t>კიბოს კონტროლის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ka-GE" sz="3100" b="1" dirty="0">
                <a:solidFill>
                  <a:srgbClr val="C00000"/>
                </a:solidFill>
                <a:latin typeface="+mj-lt"/>
              </a:rPr>
              <a:t>ეროვნული სტრატეგია,  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>     2</a:t>
            </a:r>
            <a:r>
              <a:rPr lang="ka-GE" sz="3100" b="1" dirty="0">
                <a:solidFill>
                  <a:srgbClr val="C00000"/>
                </a:solidFill>
                <a:latin typeface="+mj-lt"/>
              </a:rPr>
              <a:t>017-2020 სამოქმედო გეგმა</a:t>
            </a:r>
            <a:br>
              <a:rPr lang="en-US" sz="4000" b="1" dirty="0">
                <a:solidFill>
                  <a:srgbClr val="C00000"/>
                </a:solidFill>
                <a:latin typeface="Sylfaen" pitchFamily="18" charset="0"/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48" name="AutoShape 4" descr="data:image/jpeg;base64,/9j/4AAQSkZJRgABAQAAAQABAAD/2wCEAAkGBxQSEhQUEhQUFRUWFRQUFBcXFxcUGBcVFRcXGBYVGBUYHCgiGBwmHBcXIzIhJSkrLi4vFx8zODMsNygtLisBCgoKDg0OGxAQGywlHCIuLCwsLywvLCwsLDUsLCwsLCwsLCwsLCwsLCwsLCwsLCwsLCwsLCwsLCwsLCwsLCwsLP/AABEIANoA6AMBIgACEQEDEQH/xAAcAAEAAQUBAQAAAAAAAAAAAAAABgEDBAUHAgj/xABBEAACAQMDAgQCBwUGBQUBAAABAgMABBEFEiETMQYiQVFhcQcUIzJCgZFSYqHB0RVygrHh8BYzU5KzNUNzg7Il/8QAGgEBAAMBAQEAAAAAAAAAAAAAAAIDBAEFBv/EACsRAAICAQMDAgYDAQEAAAAAAAABAgMRBBIhMUFRYYEFEyIjMnEUofCRFf/aAAwDAQACEQMRAD8A7jSlKAUpSgFKUoBSlKAUpVDQFapmo5c+NrURGRJA+On5BlWHUdYxvBGUAZgDkZHtnAOi1TULy8ZVhh+z2Rzxk4Ux3EbK8atMHKMuUkR9ucbh3GaAnRu06nT3Dft37fXbnbn9eK8PqMQDMZEwqdRjuBwnPnOPTg8/A1Br7wjEqkXVxHGq/WRE7NmRRM6yI+ZDw8bIuCM/dz3NV0jX9PtGui08Z687SbYw8iqmAFThcD8TEDjLmpKEn0R3DJi+u24yDNGMbs+YcbSgP8ZIx/jHvXuLU43YhWBAWN92RtIkJCgHPfy/xFc3t7vQ44zHGZUBEIyElz9g26NslTyDjJOc4Gc4rH117KdQttPCwyN6zkw52RNEqAiMbVIkckjkEjHtUnVNdmMM6xDdIzOqsCUIVwO6sQGAPscEH86u5rn76FKFmksZw/UWQMIXCn7SWEKUBJRWjt4yq5xljzgGtxrOvtaSRowDRrBJPM7na7CPaoWMKNrSEnJHA4+Iqs4Smlarw/q31iJGbasuCJYxnySJgSKNwBIViBnHqPetrQClKUApSlAKUpQClKUApSlAKUpQClKUApSlAKUq1cXCxqWdlRV5ZmIVQPiT2oCl1crGpd2CqO5PxOAPnnitBquo3TPbPZCOaGTzN+yyn1MufJwQwIBztI9RWqvdIu7ibozyGS1JD716cadEAsAdo3CdZNhDL5CoOR7x/wAU+OBGv1awY7RkPPnczEklthPx/F+lWV1SseInUsm/13U7CwkkZgZZWd5BCMNsMqqsnwVX2gkNnnJAqE6t4+vLjyxkQJ2CxjnHxc/yxUcjts8tyScn3JPqT71kAYr0q9PCHqy1RSMY27MSztknuSSxP5mvYtF+NX6VfkkWfqy/H9a8m0HxrIpTLBixQvG2+NirDsyko36ipRpP0g3UOFuAtxHkHDgBhggghwOSCPUHtWhqjKD3qMoxn+SOPD6nQrFLO8BksSUuVKFUcgSRp1epOYd2V3vuclySCdue2BvdD8TEP9XuuJVbpk5BJYq0uCFHZIunuk4UsxArjJiZCHQkFTkEHDA+4IqU2viSS9EcEzRrLxH1WAQTJuVhG77GK8rnAADfDscF2lcVmHKK3DwdpBqtQDSLlrG5EVzJ07cI6xh3O1S0m5dzkASSOqu21AFiVcY5qfA1jIFaUpQClKUApSlAKUpQClKUApSlAKUpQFCaiviW1uZpkjCfY7o3ikjKFo5BkOZkl4aPaWwADkkdsA1meK9X6cTxxEmYgDao3uqPkNKsQYNJtUMcLk5Hao1qV/8A2Zp+UIE05xGEaQxjj/mokpzH5cMU9Gb171KMXJqK7nUsml8c+IVhjXTrQkRxKscjZ5OOOkCPT3I+XvUMt4NvJ7/5V4tIvxH/AH7msmvYhCNcdsS5LApSlSApSlAKUpQClKUArGubfOSPzHvWTSi4BL/Cesi9jFpcM/WRX+ryK/TZ1K4aFnwcZHGcZwOORmpb4U18jp21z5JmBEasojLbM7gkSlisS4wructtJ5rjUoKMHQlSCCCO6sOQR+n8K6tp3iBXtTexxRtO7xpcFmIVJYxsV9qqzMSGAUIMncBxzXn6qna98ejK5x7k+pWm8MakZoyJGVpVPnwFQ88gmEOzRc5G1jny1uaxkBSlKAUpSgFKUoBSlKAUpSgFUNVpQET8VaFNczQjcjW+5epGyxsBhizP51J3YAAKkEZzXNfpC1Y3V84B8kX2Kf4fvn/uz+grs2u3vQt5pf8Apxsw+YHH8cV88WQOSTyfU/E9zW7RQ5c/BZBdzMAxSlK3ExWdY2HVinZSxkiQSrGoyXUEB8fvDIOBWDWZpOovbSrNHjcucZzg5GCDjuKjPO3jqGbm+8K9GQb5fskglmnlUAiNocb4u+M5dcD5+1YWpaSIrVJxHdyb7dJ8pHGYlL/gdzIGBHrgHuK0Yln+pyWrS7hPOJ7hjnLtnLgewYhM/wB2r+uXRuVVWtbRikKwJI/U6ioucYw23ux9PWs33+MkPqNxqOkw27XJmmdYbeSODKx75JZZEDqiIDjsfX2rxBo3VFz0VuWaFInWN4GikcyMVK7W74x3GRWNJrs7SXDulu6zyJKYnRmQMiKqspyGV/L3B9asanrN1cLciQxA3EcMOF6gEcULsw2ksSWO85J70++h9RsrnSI4Hto7gzq9wjMFSNWKssiR4IZhxh85+FYGtRxRTvBEZnMbMkjuiqm5ccIQxJ7+oHarLXTl7ThQlqjqgyxZi8iudxJ/dFW5ZXkkmlk27pZWkIXOBuxgc8+lWQVm7MjqyUpSlXkijrkY96330a6gFuGtpCencqY2wzIQ4HlIZSCvAIyDnkVoqxnmaKRZE4ZSrr/eU5H+VcnHfFxD5R2fwHostuH6sUKZ27THGkZyeXXCd1BAAJJJwTnniWirNpOJEV17MqsPkwBH+dXq8TuUClKUApSlAKUpQClKUApSlAKVbmlCgsxAUDJJOAAO5JPao5qvitR1Y7cF5UQMG274yWUOqqEbc5KncMDBAPPBoDH+lO426dIB+No0/VwT/AGuOWY4PzqaeOppxaMbkhetNDKsTSbpIyEKyRrGBjphgWDZz5sEDFQqwfKce5/lXpaSSUMdycJx/HPJkUpVcVoc4rqzrsgurRSlVxTFFOL7hWwfRopSlKkTFKUoBSgq8lsx9P1rgLNKyhZN7ihsm9xTIyYtYt6Ox+dbFrRh6Z+Va/UTtAyD3/lU4dSMpKKy+h3PwFcb7C2PtGF/7CV/lUgBrkfg/VZVigMP2gt45S8Ksu5t0jvJujJDFtix7Cu7l2ziui6ZrqPFHJLthMjmNAzgh25wEb8WQDj5GvFti4zaZTuUuUzcUryrV6qs6KUpQClKUApSlAKwNcvjBbyyjblEJXdkKW/CCQMgE4GayL67SKN5JDtRFLMfYAZJqGW6PqFx1mKiCLeFKsJI5ELMvfsr7QQ2cjDYIBCmgMu9gbUFjkWR4Y16qTITtaKdCCsnAKyFGXBViUZWJ59YZ4j8dw2+6LTEQEbgZ8AgbmLMsWeSMk/uj0Fa3x54zE4+qWeEtU8vkG3qY9BjtH8PXvUMSPFc6nm6nWY+mH/Ss8jyuZJWZ3buzElj+ZrZaWPKR8f8xWvrM01+SPcZ/SppY6HnqyW7OTY0pSj5JilbDTNEnuATDEzgHBPAXPtk8E1Y1Kwkt32TKUbG4A45XOMjB7cVwlteM4MXFUK1najpcsAQzIUEn3MkeY4zgYPfFV/sqbppLsPTdgiPkYLEkAfDkY5q2F0oF9V10HhGurLhss/e4+HrW9OgiKJZGIBZtisxAUuc+QA+vB/Q1et/Dly67lhbHpnA/TJrZXqoWLjg91xlFJyNQkYXsMV6rPstHmmLiNCxjbY4BHlb9k896SaPMsqQlMSurOiblyyr94jnsKnvj5IZMClZuoaTNAoaWMopO0E4xuPYcHvWFXU0+h0Vr9WAIUEZ7mthWr1F8vj2GP61bUvqM2rf28eTWNbYIZCVYHIIJBB9ww5BrfWXicyuE1FpZEEbRKyn7quRv3oB9oGAUEjDALweTnVV4kiDd6vsrhYsTR5MXKDzBnUfDutG3eUFvrEDFpZLhMMFchMtI/A83mPTBLIAgAx92d210jjyMrcKeCDwwyp+GRXz/oWtm2JinXrWrnLxHn/HHns3w7HODXS9G1cWzoOq80Vw46GFDlw+37Uydy4O/ep7AZGAMHxdRp5Uv0PTovVq9UTylY9neJKoeNg6nIDKQQcEg4PryDWRWcvFKUoBVKrWDrd6YIJJQAxRGZVLKu5gPKu5iAMnA5PrQEd8TXDz3EdrG5jZWV8EORKpViW8hHlQgA5JBLbSOQai30p+IlgjFhbnGRuuCMdm52cfiYncfgR71JNLKWNpPdszMGXcQ0bQMzKSAZEY8ysSFL4GQF44rh9xcPNI8sh3O7F3PuT/AC/kBQx6y7ZHau54iTFe6rVKkeK3kV7ik2kH2rxWdo+mSXMqwxbd7ZxuOBwCTz8hQJNvCM9TnkVWsy68Pz2sLSSmIxowRmjkWQIxONrY+7yR8s1tW8GXIO37EuV3hBKN5X3CnvQ1KqfgyvEtjcXFpp4tOo1squJ0hYg9UAbd4Uglc78j3IyKw9H8OySXtslyrAiN3AkYlhbowLDBJwu7aOfereg6fcyRNNBKsUYco5aYw+cYyD7HnHPPFWYNGmM1wsc4kmEG+YpcvI7Qlm8ofPup8oxjI964a8uSTafsSPU0OpQ3sa3NrNIJfrVgsMnUZFiVV2t5Rw3IOM/8w1S01hY9P01WRZYLuR4pVP7DrI4x+8pA/j8DUe8H2gSF7lHEdvBH98Oy8MPQ9zx6e5FSL/hyNEgDPEqoTPAslwwwZckuFduSdx7+5qqc2uEj09LXG1fMk0u3qe/F1qIYNNV5Oqg1OIhz3MZWUru9CwHc+uM1a1/QLua9uJWMroOl9UCOwjEe3nyqQN+7OSfcV5kgS4tkuSwkghkZlYO+1HVihfaOMA7uTkck1kXiHoh3leOMyJCNsskfnkICjyEYBLd6rVrTXBu+QuXuT/ZY0+zRbPVEkilnYuhnihctKz7F4BGTuwFNefCNgI9ThKWf1VOjL/zGLSM3w4Hlx/EU/wCGHiST6vNHHHvBmZbpl+1HHnk3ZLdvvHNaZrcp17rrlvqmYpJRcSS7BIFJCEscg5HavQjiazlLJilHDxku6p0pNEm+oiRIjeZuzKepKgWYZkTHGAyoc+ignuKxjWdpfhWQ2zImIoJcg75mjEm45POctkk/rXk6NIky2xAEhA2gnIKngHd6jjGfer6UoZWQjAlfaCT6VpGbJJPrW61WxlFyLQgCTKcE4B3/AHWB9V7jPuD7Vqb23MUskLkb4mCuAcgNgHGfXgit1Tj55Z5+rm5PHZFqlKVeYzxLGGGDW28KawED2k6s8UmdgGCUmOAMBmUFW7FSQDnngmtZWLfRZGfyPyqM4KyLhI5ucJKa7HdvB1rLEkizRGPc+5S0iyOwwAA2zgEBewwB2AwtSSuV6RqEl1DbXSsWlgPRmR5DHFmNXdJnYA7AQSMgDJYZOBz0jSr9LiJJYmDI4yCCGHxGRwcHNfPzg4ScX2PYhNTipIzKUpUSRQmot4ouoZXW2lM8TB45EdYhJGS2UTdlWXGWIw4HI47VKTULuir6nHGx3lOQGERIODKMKpD7ANoDEMoZQO/NARX6U52t7S0sS4YjzMQCuY4vLGCCT7j15K1zeIcVKvpauupqTj0jSOMfoXP8XNReiPC1k91jK1SlKmZRUp+jL/1KD/7P/G1RavSsRyCQfcHB/UVwnXLbJS8G78SeIg8F5aWltHbJLcym4k3vK8hSQ7iA3C7iB68DIArpUt9bjWI4jEouTp6mG5JLbctIOmY8gehORyckVxdEA7DH+veve47t+Tv4G7J3YHYbu9cwblr3uba47HRvDOmyf2TcwvbC8mW+brQu+wNLujZ33DHl/GPcela+G7ksdQV3gitgI1JgjO49NmYO+e5zjt7oKi1vcKQQwxltx9mbGNx+OPWsuO3XdkAbiAu71xngZ9s0wSlqlNLaufYlnjW1hBg0q2P2Ukj391jGOiXLInwBcjA9lFSXXbB3uYmSwhnxahTPI5AXz56IQZ/vZxWoFuoYuFG4qqFsclVztBPsMmrU9jG7bnRWbgZIycDtzWJ6jLPp46LEVzyi+NamtNOtXDwyM1+sE2xR03R2kV0x6EcfmKp44s4otMAhbMbXtqyKf/bBkQdMfAEHA9AcdgKsDTotqr002o29F2jCuTkso9Dn1q7cW6SAB1DAMGAYZAYdm59fjT5/oSejfLyY/jqMf2Jd4AGZ4M8AZ+2i71iaqgGh6kAAOU7DH4k9q2dzbJIAsiq65DYYZG4djg+tR3UYkO5JACm7lW5BweOPWtmifzIuBn1dO17s9SQeJvD76hPbXMISWBbbpCPK/ZTbslip45Xy/DaPeq6leKt9o9oGDzwu7TlSCI42QgRsfiduB+6DUOu7zcCq5APc9jWBbwqn3AF9fLxz78V6a0UmsN4X9nk2aqMeI8nRbHVY7y/lt7k7ZbW8Y2kowCUAVjA3uDk4+Q9RzCfEv/qeof8Azr/4krBjjC52jGTuOOCW98+/xosYBJA5Y5Y+pPuT6mratLskpZ6Ged+9NYPVKUrYZxVCM8VWlDjN19G0oNxJaufJcIV5AOJIzvjbB4OMNwfhXT/BE5YTK4cSI5Vld42YKSzLuER2K2SxIUDuBzjNcV0y66F3DKPwyxsflkBv4ZrtOlyW0N9LDHHKJXUsznHTJB3si+bOQJFJO3HIG7PFeX8RhixS8o26GX0OPglFKoKV55tDVDbC8/8A60qbphmNuCEETbBFkgs7SFhuH3Qi9sgnkzI1F7LUroXghnEQU78bEYZUIrK6ys/m825SgXPlz2oDjXjts6ldZ/6p/gFFaitx4+j26lcg/wDVz+TKp/nWnpE+e1H5sVWlZuh2gmuIYmyFeREOODhjg4qRUll4MKlSS60y2kS7NuJozZziKTqOjrIplMRZSACpyM4NbQ+GLZTd5DMILtbZQ1xFbjaYVkyXkXBOSeO/6UyaVo7W8EHpUj0+Cza2uZnhuCbfp5CTxkOZJSg2nZxjg59ajrsCSQCoydoJ3ELk4BIHJxihVZTKCTfc81kWdwysuD+IfEdxWPVQa6VxeGmdDj1b9pf0/oayF1KM+pHzFaNWyM+/P60rXL4dRLlcfo+mh8Suiuuf2b76/H+1/A15bUox6k/If1rSVSoL4XT3b/3sTfxS59Ev97mzl1Y/hXHz/pUZ1CQtIxJySf5CtnWquz52+dbtNp66vwR5+q1Nlq+pm60zwuZoonEu1persXpSMo6Wd3UlXyxg44LYrHs/D7yvaqm9kuYY5hIInKIshICs3bIxkjI4IrX6hqEkkMNvlkij62/ZI6GTqnIVlXGQOayYtelS4tpFLLFbQxRLEsrqjmNnJZ1HHIYDnP3RXG78vGMclaVWFky7Hw+JUMqzoI43mS5dhtEHR3ZZhnzA7eMVi3+mpFax3JlcrLH1YwIJWUoc7VaVQURyOdp9+9axLpxa3UO1M3ThmO44UdYykDjzd8elZ0+tyLbSW8ESIJYuk7maUqB6usGNof8AeBrmdQv68e51Kl8Gbd6EsL3HWuEjit2jjeUox3PIgdUjjXJY4Poasabpkc8zJHcL0kj6sk7IyKicfeV8EHJA7+tVn8QtJJdNLBFLHcSRyiJnZdrxIqiRZFGVbg+lWG1+QRSxw29tD1mjDZJuQIkBJUrKp3kse5puvS5XPbpgbauMHuXSyiXjO236oQHGCSxZ9oxzx6Hn0IrX1tLrxC0vX60EconggimxI0O94mJ6nkU7CQVGB+yK1bTb2Y9JYl42osjS4GOcswB75q2qdjbU0V2RglmLNfqXf/D/AFrt0k5/tK3OJSGhGeF6YLKxJAGGJwBlm3AcAAHOOI6jySP3cfrXcnSQ3turQSIU3fbCRmhkjVHAjKL+PnPmAxt4Y9qo+JdI+5PQ/lIlq0otK8o9EGodrcbxahFLHHI3U6SylUQqACydxG0nZuRuVQACfWpiajnjBrpI+pDMI41BMu1YxLjB8yyS5QAHbwVJxnBzgEDln0w2Zj1Df6SxI4+a5Rv/AMr+tREGup/SlZm4sILkEM8JCylc483kkxn0Dgfkc1ymFuKI8TWQ2zZcq7Z3LRSJIhwyMGU4BwRyODVmlSMa4M/Udbup12Syr0zIJWSOKOIO4bcGfYuWwRnmr3/Ed1mU74m603XkDwxSAybAgIVgceUDtWqpXMF/8m3yX1vJBHNEGAWcqZcIozsfeoUfh59qsmqUrpVKbl1FKVWhEkuly7ol+HlP5f6VlVpNCuMMUPZuR8x/pW7r1qZ7oI9OmW6CFKUq0tK1pZGySfcmtpdybVPueBWpqyBTZ4JN4XkjtomuZJIIy0iQR9fdtKhlefAVWO7YCAcd+9XksHhW4hsHi+s9dGR26bObGRNyGESZBbJ2k4z5T8KiJjBIbAyOx9R+deHtkOcop3d8gc1RPTylJvd1JwuSSWCYeGry4W+aOaZWOx3kULBt3iA7d2xcbuASBjmtPp+tTf2ct00nUmN7ZklggyvTOUwoA2nt+daeO3RV2hVCnuAAB+lVMK8DaPL93jt8vauPTZ5/R1X4JtcTwx3VpBbMCLq4W9m4HkgziOA+32m44/drWafrcy2+qssuOl1zB5YyEP1pwCuVyTjjnPpUe2DJOBk9zgZP+/5156C427Vx7YGPftXP4nlj5/oSa01po7G4ndVmntSDbu+3O66fpncAAGCk7gMcVGYEYAB2Lt3Zj3LE8mqyRhvvAH15GeRSZ8Amr66VGTfkqnZmOGXNBtOvewRjndKmf7qnLfwBrr+n6lcSX8gRhJCGaNkDhdiqEAfY0YJIbdlg5zuxjjiAfRbpavLPPMSIoomUsCVw0gwSGXkELu7c+YV0vwfpaxdWQTJcCRspKojBZMkgN00ALAkgtk57nBrz/iE82KPhGnQxxByfckYpVaVgNoqzdwLIpRhlWBBHwq9SgIpo+l9O2+p3X1dUkDwxpHv83DMxZn/Gy+bb6c8nvXDNZ0x7S4kgk+8hxn0ZTyrD5iu3eKdLMcjXkQCsOnubc2cDglywYRRBcFjGu5gMEjFajx54fGpWy3MCt9YjX7pUo7x8+UoeQTyy59/jXGZdXT8yOV1RyLNKsRP6VfqSPDlHDKUpSunBSlKAUpSgPSMQQR3ByKlFnciRQw/MexqK1lWF4Y2z3B4YVoot2S56Mupt2P0JNVa8RSBgCpyDWLeXX4V/M/yr048noOSSyWL2bc3HYf7JrHpSr0sGdvLFKUoBSlKAUpSgFYNy+44GT6ADkk/AetXbqfHA7+vwqY/R34cfa1+0RkWIFoIuzSMvdlzwcDIXPBPtio2WKqDmyKi7ZbF7kr0rSEtrSOx6iJcSr1pNysysSVXaWVlKnJULhgfJxnmpdo+nLBGqjlgiq745cqPvMe/qe/vUa8MwC7uGvWVWjIHQYq249trp1EV0XaRlcsu7JGKmlfPzk5Nyfc9mMVFJLsKUpUSQpSlAeXUEEHkEEEHng9xUP0TSZoLmTppshGS4yW3nHCx7iGd+FzJIcLtCKMZNTKvEsYYFT2IIOCRweO45H5UByPxf4PF5H9esQN7czwqyudw+9tKZHUHYqDg+nx5or44P+o+Fdrjs7qwbqjZ0A23Z1WwI2bYnULr3DMJGmzkAbACBWNrPhqz1ZerAyw3RRXYAgnBwR1Ix8x5uDhh8q4YNRpFLmJyIVWs3XfDtzZNieMqPR1y0bfJ8Y/I4Na1ZakmeVKuUXhlylUDj3qtdyQFKrXkuKArTNW2m9q22geF7q9P2SYT1lfKRj/FjzflmuNlkapSeEYdvdsoO08HuP99qy4pg3b9KnVn4Ls1CW7CWWSV2j+soyhUmjViyCLdnaNpBJXuV55qL+JPBV1ZHJUyRjtLGCQB+8vdP8vjXsaS+qUVHozTKi2pc8owaVgx3Z9eavrdKfh862uLIKcWX6V4Eq+4/Wq7x7j9ajgnlHqlW2nUeoqy94PQfrXcM45xRlViT3Xov6/0pa28tw+yJGkY9lQZ/M+w+JromgfR7HbobjUmUhQW6QOVAUZ85/H6+UcfOq7boUrMnz4EIzteIrgj3gzwh9ZKzXJEdtk4LHYZiFLFVJ7LhSSw9Acdq6PZ6jNPPEtnsS0WPLMV78soXplQVxsyCGGQ4ODivM92l+TaAPA8bLNC2GXywyBJQDgbXBLIQM8Op5BqS6TpkdvHsiUKM5PABZj3Y7QBn5CvFv1ErpZfQ9WmiNSwupkwwhRhQFHPAGBycnt8Sf1q7SlUFwpSlAKUpQClKUAqK6n4ZdrqOSE9NCxec9R8nOwsscYGAzmOMF8/dUgAbjmVUNAQ7UvE/SeYXELfV9xRd6AFtkbM+0ZIl3N01UcElj7VpbnwrpN47iMm3lDlGCnZ5wXBARsqeY3+7+ya6Q8YIwRkfHn49qj2qeEYZiRykbCcuqZBMsy7TICThSA0nGOS+aEZQjLqjnEv0Ws+8215DIqNtfepTadqtguuQfKwOcetYI+i6+IBXoOpAIZZcgg9iPLzXT73woxs5LWKfYZXkeWTYgLb8naFA2qPuA8fdB9TmsU6Xeuxw5iB+tKftWXAOBCFQKQBxuDdwDj4VzBnekrZzyP6K78nnoL8TIf5Ka2tj9EL97i5jUDkhFLcDudz4x+lTFvDl2+d92VLRbNyGQ7WMQUBUdsECQdTcfMc4PFbHSfDzRz9d5i7ATgKF2qOu8cjgZJOA0YI5/EaYOrSVohlno2lWpGyKS6lw4UyA7BIqqyRsGwqs+5dvBJ9OAa3i2t1egBgsUGVjKESRb48qz5gZcsHRmiIbG0ruHepNp+hW8AxFEq+bf6sd2MAgsSRgcADt6VsMV0vjCMeiNPo3h5LZnZGkYuF39Rt5LKNu/djIYqEU47iNfXJrW3FtewTSSIeukmAFOF6fnyWZR9/CHaAuCcDJORtldUIoSOaS2Wm325pofq0mCxaMkDaBEWJIADMDMiEY4YEZOK1159FDHJtrqNwCRhxjBU4ILpnkEEdvSun6hpMM+OqgYjG08hlwysNrqQR5lU8Huo9qwJ/D2I4oopXjjRw7AYZnIfqZZzzktyffPPetFeqthwmUT01c+qOUTfRlfjssTfKT+oFW1+ja/P8A7aD5yLXTo9Eu47SWNLnMzFDGxLALtCB8s25sOVYnHbeQpHerc9jqIdmWVWUSQlFD4yokzLuJjPBTy7R3PPB73/8Ao2+hT/Aq9SB2v0VXbffkgjHzZz+gAB/Wt9a/RvZQDddTtJgMSM9JSFUu2Ap3HCgnAPat0PDF2Y9rXrbim1nO5zuZCrOvKgHcEYDsPMMc1lW/hCIkmUuftGYBZCoPMgQkoFIIjlaPGSCuM5PNVz1t0u+P0WQ0lUexjXeoJZkW1nBGheJWjk4WMPKWSHcByy71AJHbenvmsiyt11CC3eUSqY23OskYRy+wqyMCoG3DsGCjB5HpW8OlQ/ZZjQ9EAREqCUAAA2k9uw/SszbWVtvk0JJcIx7WySPGxFXaNo2gDCk5IHwzzWTSlcOilKUApSlAKUpQClKUApSlAKUpQFMUxVaUBTFVpSgFKUoBSlKAUpSgKYpiq0oBimKU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3038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xQSEhQUEhQUFRUWFRQUFBcXFxcUGBcVFRcXGBYVGBUYHCgiGBwmHBcXIzIhJSkrLi4vFx8zODMsNygtLisBCgoKDg0OGxAQGywlHCIuLCwsLywvLCwsLDUsLCwsLCwsLCwsLCwsLCwsLCwsLCwsLCwsLCwsLCwsLCwsLCwsLP/AABEIANoA6AMBIgACEQEDEQH/xAAcAAEAAQUBAQAAAAAAAAAAAAAABgEDBAUHAgj/xABBEAACAQMDAgQCBwUGBQUBAAABAgMABBEFEiETMQYiQVFhcQcUIzJCgZFSYqHB0RVygrHh8BYzU5KzNUNzg7Il/8QAGgEBAAMBAQEAAAAAAAAAAAAAAAIDBAEFBv/EACsRAAICAQMDAgYDAQEAAAAAAAABAgMRBBIhMUFRYYEFEyIjMnEUofCRFf/aAAwDAQACEQMRAD8A7jSlKAUpSgFKUoBSlKAUpVDQFapmo5c+NrURGRJA+On5BlWHUdYxvBGUAZgDkZHtnAOi1TULy8ZVhh+z2Rzxk4Ux3EbK8atMHKMuUkR9ucbh3GaAnRu06nT3Dft37fXbnbn9eK8PqMQDMZEwqdRjuBwnPnOPTg8/A1Br7wjEqkXVxHGq/WRE7NmRRM6yI+ZDw8bIuCM/dz3NV0jX9PtGui08Z687SbYw8iqmAFThcD8TEDjLmpKEn0R3DJi+u24yDNGMbs+YcbSgP8ZIx/jHvXuLU43YhWBAWN92RtIkJCgHPfy/xFc3t7vQ44zHGZUBEIyElz9g26NslTyDjJOc4Gc4rH117KdQttPCwyN6zkw52RNEqAiMbVIkckjkEjHtUnVNdmMM6xDdIzOqsCUIVwO6sQGAPscEH86u5rn76FKFmksZw/UWQMIXCn7SWEKUBJRWjt4yq5xljzgGtxrOvtaSRowDRrBJPM7na7CPaoWMKNrSEnJHA4+Iqs4Smlarw/q31iJGbasuCJYxnySJgSKNwBIViBnHqPetrQClKUApSlAKUpQClKUApSlAKUpQClKUApSlAKUq1cXCxqWdlRV5ZmIVQPiT2oCl1crGpd2CqO5PxOAPnnitBquo3TPbPZCOaGTzN+yyn1MufJwQwIBztI9RWqvdIu7ibozyGS1JD716cadEAsAdo3CdZNhDL5CoOR7x/wAU+OBGv1awY7RkPPnczEklthPx/F+lWV1SseInUsm/13U7CwkkZgZZWd5BCMNsMqqsnwVX2gkNnnJAqE6t4+vLjyxkQJ2CxjnHxc/yxUcjts8tyScn3JPqT71kAYr0q9PCHqy1RSMY27MSztknuSSxP5mvYtF+NX6VfkkWfqy/H9a8m0HxrIpTLBixQvG2+NirDsyko36ipRpP0g3UOFuAtxHkHDgBhggghwOSCPUHtWhqjKD3qMoxn+SOPD6nQrFLO8BksSUuVKFUcgSRp1epOYd2V3vuclySCdue2BvdD8TEP9XuuJVbpk5BJYq0uCFHZIunuk4UsxArjJiZCHQkFTkEHDA+4IqU2viSS9EcEzRrLxH1WAQTJuVhG77GK8rnAADfDscF2lcVmHKK3DwdpBqtQDSLlrG5EVzJ07cI6xh3O1S0m5dzkASSOqu21AFiVcY5qfA1jIFaUpQClKUApSlAKUpQClKUApSlAKUpQFCaiviW1uZpkjCfY7o3ikjKFo5BkOZkl4aPaWwADkkdsA1meK9X6cTxxEmYgDao3uqPkNKsQYNJtUMcLk5Hao1qV/8A2Zp+UIE05xGEaQxjj/mokpzH5cMU9Gb171KMXJqK7nUsml8c+IVhjXTrQkRxKscjZ5OOOkCPT3I+XvUMt4NvJ7/5V4tIvxH/AH7msmvYhCNcdsS5LApSlSApSlAKUpQClKUArGubfOSPzHvWTSi4BL/Cesi9jFpcM/WRX+ryK/TZ1K4aFnwcZHGcZwOORmpb4U18jp21z5JmBEasojLbM7gkSlisS4wructtJ5rjUoKMHQlSCCCO6sOQR+n8K6tp3iBXtTexxRtO7xpcFmIVJYxsV9qqzMSGAUIMncBxzXn6qna98ejK5x7k+pWm8MakZoyJGVpVPnwFQ88gmEOzRc5G1jny1uaxkBSlKAUpSgFKUoBSlKAUpSgFUNVpQET8VaFNczQjcjW+5epGyxsBhizP51J3YAAKkEZzXNfpC1Y3V84B8kX2Kf4fvn/uz+grs2u3vQt5pf8Apxsw+YHH8cV88WQOSTyfU/E9zW7RQ5c/BZBdzMAxSlK3ExWdY2HVinZSxkiQSrGoyXUEB8fvDIOBWDWZpOovbSrNHjcucZzg5GCDjuKjPO3jqGbm+8K9GQb5fskglmnlUAiNocb4u+M5dcD5+1YWpaSIrVJxHdyb7dJ8pHGYlL/gdzIGBHrgHuK0Yln+pyWrS7hPOJ7hjnLtnLgewYhM/wB2r+uXRuVVWtbRikKwJI/U6ioucYw23ux9PWs33+MkPqNxqOkw27XJmmdYbeSODKx75JZZEDqiIDjsfX2rxBo3VFz0VuWaFInWN4GikcyMVK7W74x3GRWNJrs7SXDulu6zyJKYnRmQMiKqspyGV/L3B9asanrN1cLciQxA3EcMOF6gEcULsw2ksSWO85J70++h9RsrnSI4Hto7gzq9wjMFSNWKssiR4IZhxh85+FYGtRxRTvBEZnMbMkjuiqm5ccIQxJ7+oHarLXTl7ThQlqjqgyxZi8iudxJ/dFW5ZXkkmlk27pZWkIXOBuxgc8+lWQVm7MjqyUpSlXkijrkY96330a6gFuGtpCencqY2wzIQ4HlIZSCvAIyDnkVoqxnmaKRZE4ZSrr/eU5H+VcnHfFxD5R2fwHostuH6sUKZ27THGkZyeXXCd1BAAJJJwTnniWirNpOJEV17MqsPkwBH+dXq8TuUClKUApSlAKUpQClKUApSlAKVbmlCgsxAUDJJOAAO5JPao5qvitR1Y7cF5UQMG274yWUOqqEbc5KncMDBAPPBoDH+lO426dIB+No0/VwT/AGuOWY4PzqaeOppxaMbkhetNDKsTSbpIyEKyRrGBjphgWDZz5sEDFQqwfKce5/lXpaSSUMdycJx/HPJkUpVcVoc4rqzrsgurRSlVxTFFOL7hWwfRopSlKkTFKUoBSgq8lsx9P1rgLNKyhZN7ihsm9xTIyYtYt6Ox+dbFrRh6Z+Va/UTtAyD3/lU4dSMpKKy+h3PwFcb7C2PtGF/7CV/lUgBrkfg/VZVigMP2gt45S8Ksu5t0jvJujJDFtix7Cu7l2ziui6ZrqPFHJLthMjmNAzgh25wEb8WQDj5GvFti4zaZTuUuUzcUryrV6qs6KUpQClKUApSlAKwNcvjBbyyjblEJXdkKW/CCQMgE4GayL67SKN5JDtRFLMfYAZJqGW6PqFx1mKiCLeFKsJI5ELMvfsr7QQ2cjDYIBCmgMu9gbUFjkWR4Y16qTITtaKdCCsnAKyFGXBViUZWJ59YZ4j8dw2+6LTEQEbgZ8AgbmLMsWeSMk/uj0Fa3x54zE4+qWeEtU8vkG3qY9BjtH8PXvUMSPFc6nm6nWY+mH/Ss8jyuZJWZ3buzElj+ZrZaWPKR8f8xWvrM01+SPcZ/SppY6HnqyW7OTY0pSj5JilbDTNEnuATDEzgHBPAXPtk8E1Y1Kwkt32TKUbG4A45XOMjB7cVwlteM4MXFUK1najpcsAQzIUEn3MkeY4zgYPfFV/sqbppLsPTdgiPkYLEkAfDkY5q2F0oF9V10HhGurLhss/e4+HrW9OgiKJZGIBZtisxAUuc+QA+vB/Q1et/Dly67lhbHpnA/TJrZXqoWLjg91xlFJyNQkYXsMV6rPstHmmLiNCxjbY4BHlb9k896SaPMsqQlMSurOiblyyr94jnsKnvj5IZMClZuoaTNAoaWMopO0E4xuPYcHvWFXU0+h0Vr9WAIUEZ7mthWr1F8vj2GP61bUvqM2rf28eTWNbYIZCVYHIIJBB9ww5BrfWXicyuE1FpZEEbRKyn7quRv3oB9oGAUEjDALweTnVV4kiDd6vsrhYsTR5MXKDzBnUfDutG3eUFvrEDFpZLhMMFchMtI/A83mPTBLIAgAx92d210jjyMrcKeCDwwyp+GRXz/oWtm2JinXrWrnLxHn/HHns3w7HODXS9G1cWzoOq80Vw46GFDlw+37Uydy4O/ep7AZGAMHxdRp5Uv0PTovVq9UTylY9neJKoeNg6nIDKQQcEg4PryDWRWcvFKUoBVKrWDrd6YIJJQAxRGZVLKu5gPKu5iAMnA5PrQEd8TXDz3EdrG5jZWV8EORKpViW8hHlQgA5JBLbSOQai30p+IlgjFhbnGRuuCMdm52cfiYncfgR71JNLKWNpPdszMGXcQ0bQMzKSAZEY8ysSFL4GQF44rh9xcPNI8sh3O7F3PuT/AC/kBQx6y7ZHau54iTFe6rVKkeK3kV7ik2kH2rxWdo+mSXMqwxbd7ZxuOBwCTz8hQJNvCM9TnkVWsy68Pz2sLSSmIxowRmjkWQIxONrY+7yR8s1tW8GXIO37EuV3hBKN5X3CnvQ1KqfgyvEtjcXFpp4tOo1squJ0hYg9UAbd4Uglc78j3IyKw9H8OySXtslyrAiN3AkYlhbowLDBJwu7aOfereg6fcyRNNBKsUYco5aYw+cYyD7HnHPPFWYNGmM1wsc4kmEG+YpcvI7Qlm8ofPup8oxjI964a8uSTafsSPU0OpQ3sa3NrNIJfrVgsMnUZFiVV2t5Rw3IOM/8w1S01hY9P01WRZYLuR4pVP7DrI4x+8pA/j8DUe8H2gSF7lHEdvBH98Oy8MPQ9zx6e5FSL/hyNEgDPEqoTPAslwwwZckuFduSdx7+5qqc2uEj09LXG1fMk0u3qe/F1qIYNNV5Oqg1OIhz3MZWUru9CwHc+uM1a1/QLua9uJWMroOl9UCOwjEe3nyqQN+7OSfcV5kgS4tkuSwkghkZlYO+1HVihfaOMA7uTkck1kXiHoh3leOMyJCNsskfnkICjyEYBLd6rVrTXBu+QuXuT/ZY0+zRbPVEkilnYuhnihctKz7F4BGTuwFNefCNgI9ThKWf1VOjL/zGLSM3w4Hlx/EU/wCGHiST6vNHHHvBmZbpl+1HHnk3ZLdvvHNaZrcp17rrlvqmYpJRcSS7BIFJCEscg5HavQjiazlLJilHDxku6p0pNEm+oiRIjeZuzKepKgWYZkTHGAyoc+ignuKxjWdpfhWQ2zImIoJcg75mjEm45POctkk/rXk6NIky2xAEhA2gnIKngHd6jjGfer6UoZWQjAlfaCT6VpGbJJPrW61WxlFyLQgCTKcE4B3/AHWB9V7jPuD7Vqb23MUskLkb4mCuAcgNgHGfXgit1Tj55Z5+rm5PHZFqlKVeYzxLGGGDW28KawED2k6s8UmdgGCUmOAMBmUFW7FSQDnngmtZWLfRZGfyPyqM4KyLhI5ucJKa7HdvB1rLEkizRGPc+5S0iyOwwAA2zgEBewwB2AwtSSuV6RqEl1DbXSsWlgPRmR5DHFmNXdJnYA7AQSMgDJYZOBz0jSr9LiJJYmDI4yCCGHxGRwcHNfPzg4ScX2PYhNTipIzKUpUSRQmot4ouoZXW2lM8TB45EdYhJGS2UTdlWXGWIw4HI47VKTULuir6nHGx3lOQGERIODKMKpD7ANoDEMoZQO/NARX6U52t7S0sS4YjzMQCuY4vLGCCT7j15K1zeIcVKvpauupqTj0jSOMfoXP8XNReiPC1k91jK1SlKmZRUp+jL/1KD/7P/G1RavSsRyCQfcHB/UVwnXLbJS8G78SeIg8F5aWltHbJLcym4k3vK8hSQ7iA3C7iB68DIArpUt9bjWI4jEouTp6mG5JLbctIOmY8gehORyckVxdEA7DH+veve47t+Tv4G7J3YHYbu9cwblr3uba47HRvDOmyf2TcwvbC8mW+brQu+wNLujZ33DHl/GPcela+G7ksdQV3gitgI1JgjO49NmYO+e5zjt7oKi1vcKQQwxltx9mbGNx+OPWsuO3XdkAbiAu71xngZ9s0wSlqlNLaufYlnjW1hBg0q2P2Ukj391jGOiXLInwBcjA9lFSXXbB3uYmSwhnxahTPI5AXz56IQZ/vZxWoFuoYuFG4qqFsclVztBPsMmrU9jG7bnRWbgZIycDtzWJ6jLPp46LEVzyi+NamtNOtXDwyM1+sE2xR03R2kV0x6EcfmKp44s4otMAhbMbXtqyKf/bBkQdMfAEHA9AcdgKsDTotqr002o29F2jCuTkso9Dn1q7cW6SAB1DAMGAYZAYdm59fjT5/oSejfLyY/jqMf2Jd4AGZ4M8AZ+2i71iaqgGh6kAAOU7DH4k9q2dzbJIAsiq65DYYZG4djg+tR3UYkO5JACm7lW5BweOPWtmifzIuBn1dO17s9SQeJvD76hPbXMISWBbbpCPK/ZTbslip45Xy/DaPeq6leKt9o9oGDzwu7TlSCI42QgRsfiduB+6DUOu7zcCq5APc9jWBbwqn3AF9fLxz78V6a0UmsN4X9nk2aqMeI8nRbHVY7y/lt7k7ZbW8Y2kowCUAVjA3uDk4+Q9RzCfEv/qeof8Azr/4krBjjC52jGTuOOCW98+/xosYBJA5Y5Y+pPuT6mratLskpZ6Ged+9NYPVKUrYZxVCM8VWlDjN19G0oNxJaufJcIV5AOJIzvjbB4OMNwfhXT/BE5YTK4cSI5Vld42YKSzLuER2K2SxIUDuBzjNcV0y66F3DKPwyxsflkBv4ZrtOlyW0N9LDHHKJXUsznHTJB3si+bOQJFJO3HIG7PFeX8RhixS8o26GX0OPglFKoKV55tDVDbC8/8A60qbphmNuCEETbBFkgs7SFhuH3Qi9sgnkzI1F7LUroXghnEQU78bEYZUIrK6ys/m825SgXPlz2oDjXjts6ldZ/6p/gFFaitx4+j26lcg/wDVz+TKp/nWnpE+e1H5sVWlZuh2gmuIYmyFeREOODhjg4qRUll4MKlSS60y2kS7NuJozZziKTqOjrIplMRZSACpyM4NbQ+GLZTd5DMILtbZQ1xFbjaYVkyXkXBOSeO/6UyaVo7W8EHpUj0+Cza2uZnhuCbfp5CTxkOZJSg2nZxjg59ajrsCSQCoydoJ3ELk4BIHJxihVZTKCTfc81kWdwysuD+IfEdxWPVQa6VxeGmdDj1b9pf0/oayF1KM+pHzFaNWyM+/P60rXL4dRLlcfo+mh8Suiuuf2b76/H+1/A15bUox6k/If1rSVSoL4XT3b/3sTfxS59Ev97mzl1Y/hXHz/pUZ1CQtIxJySf5CtnWquz52+dbtNp66vwR5+q1Nlq+pm60zwuZoonEu1persXpSMo6Wd3UlXyxg44LYrHs/D7yvaqm9kuYY5hIInKIshICs3bIxkjI4IrX6hqEkkMNvlkij62/ZI6GTqnIVlXGQOayYtelS4tpFLLFbQxRLEsrqjmNnJZ1HHIYDnP3RXG78vGMclaVWFky7Hw+JUMqzoI43mS5dhtEHR3ZZhnzA7eMVi3+mpFax3JlcrLH1YwIJWUoc7VaVQURyOdp9+9axLpxa3UO1M3ThmO44UdYykDjzd8elZ0+tyLbSW8ESIJYuk7maUqB6usGNof8AeBrmdQv68e51Kl8Gbd6EsL3HWuEjit2jjeUox3PIgdUjjXJY4Poasabpkc8zJHcL0kj6sk7IyKicfeV8EHJA7+tVn8QtJJdNLBFLHcSRyiJnZdrxIqiRZFGVbg+lWG1+QRSxw29tD1mjDZJuQIkBJUrKp3kse5puvS5XPbpgbauMHuXSyiXjO236oQHGCSxZ9oxzx6Hn0IrX1tLrxC0vX60EconggimxI0O94mJ6nkU7CQVGB+yK1bTb2Y9JYl42osjS4GOcswB75q2qdjbU0V2RglmLNfqXf/D/AFrt0k5/tK3OJSGhGeF6YLKxJAGGJwBlm3AcAAHOOI6jySP3cfrXcnSQ3turQSIU3fbCRmhkjVHAjKL+PnPmAxt4Y9qo+JdI+5PQ/lIlq0otK8o9EGodrcbxahFLHHI3U6SylUQqACydxG0nZuRuVQACfWpiajnjBrpI+pDMI41BMu1YxLjB8yyS5QAHbwVJxnBzgEDln0w2Zj1Df6SxI4+a5Rv/AMr+tREGup/SlZm4sILkEM8JCylc483kkxn0Dgfkc1ymFuKI8TWQ2zZcq7Z3LRSJIhwyMGU4BwRyODVmlSMa4M/Udbup12Syr0zIJWSOKOIO4bcGfYuWwRnmr3/Ed1mU74m603XkDwxSAybAgIVgceUDtWqpXMF/8m3yX1vJBHNEGAWcqZcIozsfeoUfh59qsmqUrpVKbl1FKVWhEkuly7ol+HlP5f6VlVpNCuMMUPZuR8x/pW7r1qZ7oI9OmW6CFKUq0tK1pZGySfcmtpdybVPueBWpqyBTZ4JN4XkjtomuZJIIy0iQR9fdtKhlefAVWO7YCAcd+9XksHhW4hsHi+s9dGR26bObGRNyGESZBbJ2k4z5T8KiJjBIbAyOx9R+deHtkOcop3d8gc1RPTylJvd1JwuSSWCYeGry4W+aOaZWOx3kULBt3iA7d2xcbuASBjmtPp+tTf2ct00nUmN7ZklggyvTOUwoA2nt+daeO3RV2hVCnuAAB+lVMK8DaPL93jt8vauPTZ5/R1X4JtcTwx3VpBbMCLq4W9m4HkgziOA+32m44/drWafrcy2+qssuOl1zB5YyEP1pwCuVyTjjnPpUe2DJOBk9zgZP+/5156C427Vx7YGPftXP4nlj5/oSa01po7G4ndVmntSDbu+3O66fpncAAGCk7gMcVGYEYAB2Lt3Zj3LE8mqyRhvvAH15GeRSZ8Amr66VGTfkqnZmOGXNBtOvewRjndKmf7qnLfwBrr+n6lcSX8gRhJCGaNkDhdiqEAfY0YJIbdlg5zuxjjiAfRbpavLPPMSIoomUsCVw0gwSGXkELu7c+YV0vwfpaxdWQTJcCRspKojBZMkgN00ALAkgtk57nBrz/iE82KPhGnQxxByfckYpVaVgNoqzdwLIpRhlWBBHwq9SgIpo+l9O2+p3X1dUkDwxpHv83DMxZn/Gy+bb6c8nvXDNZ0x7S4kgk+8hxn0ZTyrD5iu3eKdLMcjXkQCsOnubc2cDglywYRRBcFjGu5gMEjFajx54fGpWy3MCt9YjX7pUo7x8+UoeQTyy59/jXGZdXT8yOV1RyLNKsRP6VfqSPDlHDKUpSunBSlKAUpSgPSMQQR3ByKlFnciRQw/MexqK1lWF4Y2z3B4YVoot2S56Mupt2P0JNVa8RSBgCpyDWLeXX4V/M/yr048noOSSyWL2bc3HYf7JrHpSr0sGdvLFKUoBSlKAUpSgFYNy+44GT6ADkk/AetXbqfHA7+vwqY/R34cfa1+0RkWIFoIuzSMvdlzwcDIXPBPtio2WKqDmyKi7ZbF7kr0rSEtrSOx6iJcSr1pNysysSVXaWVlKnJULhgfJxnmpdo+nLBGqjlgiq745cqPvMe/qe/vUa8MwC7uGvWVWjIHQYq249trp1EV0XaRlcsu7JGKmlfPzk5Nyfc9mMVFJLsKUpUSQpSlAeXUEEHkEEEHng9xUP0TSZoLmTppshGS4yW3nHCx7iGd+FzJIcLtCKMZNTKvEsYYFT2IIOCRweO45H5UByPxf4PF5H9esQN7czwqyudw+9tKZHUHYqDg+nx5or44P+o+Fdrjs7qwbqjZ0A23Z1WwI2bYnULr3DMJGmzkAbACBWNrPhqz1ZerAyw3RRXYAgnBwR1Ix8x5uDhh8q4YNRpFLmJyIVWs3XfDtzZNieMqPR1y0bfJ8Y/I4Na1ZakmeVKuUXhlylUDj3qtdyQFKrXkuKArTNW2m9q22geF7q9P2SYT1lfKRj/FjzflmuNlkapSeEYdvdsoO08HuP99qy4pg3b9KnVn4Ls1CW7CWWSV2j+soyhUmjViyCLdnaNpBJXuV55qL+JPBV1ZHJUyRjtLGCQB+8vdP8vjXsaS+qUVHozTKi2pc8owaVgx3Z9eavrdKfh862uLIKcWX6V4Eq+4/Wq7x7j9ajgnlHqlW2nUeoqy94PQfrXcM45xRlViT3Xov6/0pa28tw+yJGkY9lQZ/M+w+JromgfR7HbobjUmUhQW6QOVAUZ85/H6+UcfOq7boUrMnz4EIzteIrgj3gzwh9ZKzXJEdtk4LHYZiFLFVJ7LhSSw9Acdq6PZ6jNPPEtnsS0WPLMV78soXplQVxsyCGGQ4ODivM92l+TaAPA8bLNC2GXywyBJQDgbXBLIQM8Op5BqS6TpkdvHsiUKM5PABZj3Y7QBn5CvFv1ErpZfQ9WmiNSwupkwwhRhQFHPAGBycnt8Sf1q7SlUFwpSlAKUpQClKUAqK6n4ZdrqOSE9NCxec9R8nOwsscYGAzmOMF8/dUgAbjmVUNAQ7UvE/SeYXELfV9xRd6AFtkbM+0ZIl3N01UcElj7VpbnwrpN47iMm3lDlGCnZ5wXBARsqeY3+7+ya6Q8YIwRkfHn49qj2qeEYZiRykbCcuqZBMsy7TICThSA0nGOS+aEZQjLqjnEv0Ws+8215DIqNtfepTadqtguuQfKwOcetYI+i6+IBXoOpAIZZcgg9iPLzXT73woxs5LWKfYZXkeWTYgLb8naFA2qPuA8fdB9TmsU6Xeuxw5iB+tKftWXAOBCFQKQBxuDdwDj4VzBnekrZzyP6K78nnoL8TIf5Ka2tj9EL97i5jUDkhFLcDudz4x+lTFvDl2+d92VLRbNyGQ7WMQUBUdsECQdTcfMc4PFbHSfDzRz9d5i7ATgKF2qOu8cjgZJOA0YI5/EaYOrSVohlno2lWpGyKS6lw4UyA7BIqqyRsGwqs+5dvBJ9OAa3i2t1egBgsUGVjKESRb48qz5gZcsHRmiIbG0ruHepNp+hW8AxFEq+bf6sd2MAgsSRgcADt6VsMV0vjCMeiNPo3h5LZnZGkYuF39Rt5LKNu/djIYqEU47iNfXJrW3FtewTSSIeukmAFOF6fnyWZR9/CHaAuCcDJORtldUIoSOaS2Wm325pofq0mCxaMkDaBEWJIADMDMiEY4YEZOK1159FDHJtrqNwCRhxjBU4ILpnkEEdvSun6hpMM+OqgYjG08hlwysNrqQR5lU8Huo9qwJ/D2I4oopXjjRw7AYZnIfqZZzzktyffPPetFeqthwmUT01c+qOUTfRlfjssTfKT+oFW1+ja/P8A7aD5yLXTo9Eu47SWNLnMzFDGxLALtCB8s25sOVYnHbeQpHerc9jqIdmWVWUSQlFD4yokzLuJjPBTy7R3PPB73/8Ao2+hT/Aq9SB2v0VXbffkgjHzZz+gAB/Wt9a/RvZQDddTtJgMSM9JSFUu2Ap3HCgnAPat0PDF2Y9rXrbim1nO5zuZCrOvKgHcEYDsPMMc1lW/hCIkmUuftGYBZCoPMgQkoFIIjlaPGSCuM5PNVz1t0u+P0WQ0lUexjXeoJZkW1nBGheJWjk4WMPKWSHcByy71AJHbenvmsiyt11CC3eUSqY23OskYRy+wqyMCoG3DsGCjB5HpW8OlQ/ZZjQ9EAREqCUAAA2k9uw/SszbWVtvk0JJcIx7WySPGxFXaNo2gDCk5IHwzzWTSlcOilKUApSlAKUpQClKUApSlAKUpQFMUxVaUBTFVpSgFKUoBSlKAUpSgKYpiq0oBimKU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3038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QUEhQUFRUWFRQUFBcXFxcUGBcVFRcXGBYVGBUYHCgiGBwmHBcXIzIhJSkrLi4vFx8zODMsNygtLisBCgoKDg0OGxAQGywlHCIuLCwsLywvLCwsLDUsLCwsLCwsLCwsLCwsLCwsLCwsLCwsLCwsLCwsLCwsLCwsLCwsLP/AABEIANoA6AMBIgACEQEDEQH/xAAcAAEAAQUBAQAAAAAAAAAAAAAABgEDBAUHAgj/xABBEAACAQMDAgQCBwUGBQUBAAABAgMABBEFEiETMQYiQVFhcQcUIzJCgZFSYqHB0RVygrHh8BYzU5KzNUNzg7Il/8QAGgEBAAMBAQEAAAAAAAAAAAAAAAIDBAEFBv/EACsRAAICAQMDAgYDAQEAAAAAAAABAgMRBBIhMUFRYYEFEyIjMnEUofCRFf/aAAwDAQACEQMRAD8A7jSlKAUpSgFKUoBSlKAUpVDQFapmo5c+NrURGRJA+On5BlWHUdYxvBGUAZgDkZHtnAOi1TULy8ZVhh+z2Rzxk4Ux3EbK8atMHKMuUkR9ucbh3GaAnRu06nT3Dft37fXbnbn9eK8PqMQDMZEwqdRjuBwnPnOPTg8/A1Br7wjEqkXVxHGq/WRE7NmRRM6yI+ZDw8bIuCM/dz3NV0jX9PtGui08Z687SbYw8iqmAFThcD8TEDjLmpKEn0R3DJi+u24yDNGMbs+YcbSgP8ZIx/jHvXuLU43YhWBAWN92RtIkJCgHPfy/xFc3t7vQ44zHGZUBEIyElz9g26NslTyDjJOc4Gc4rH117KdQttPCwyN6zkw52RNEqAiMbVIkckjkEjHtUnVNdmMM6xDdIzOqsCUIVwO6sQGAPscEH86u5rn76FKFmksZw/UWQMIXCn7SWEKUBJRWjt4yq5xljzgGtxrOvtaSRowDRrBJPM7na7CPaoWMKNrSEnJHA4+Iqs4Smlarw/q31iJGbasuCJYxnySJgSKNwBIViBnHqPetrQClKUApSlAKUpQClKUApSlAKUpQClKUApSlAKUq1cXCxqWdlRV5ZmIVQPiT2oCl1crGpd2CqO5PxOAPnnitBquo3TPbPZCOaGTzN+yyn1MufJwQwIBztI9RWqvdIu7ibozyGS1JD716cadEAsAdo3CdZNhDL5CoOR7x/wAU+OBGv1awY7RkPPnczEklthPx/F+lWV1SseInUsm/13U7CwkkZgZZWd5BCMNsMqqsnwVX2gkNnnJAqE6t4+vLjyxkQJ2CxjnHxc/yxUcjts8tyScn3JPqT71kAYr0q9PCHqy1RSMY27MSztknuSSxP5mvYtF+NX6VfkkWfqy/H9a8m0HxrIpTLBixQvG2+NirDsyko36ipRpP0g3UOFuAtxHkHDgBhggghwOSCPUHtWhqjKD3qMoxn+SOPD6nQrFLO8BksSUuVKFUcgSRp1epOYd2V3vuclySCdue2BvdD8TEP9XuuJVbpk5BJYq0uCFHZIunuk4UsxArjJiZCHQkFTkEHDA+4IqU2viSS9EcEzRrLxH1WAQTJuVhG77GK8rnAADfDscF2lcVmHKK3DwdpBqtQDSLlrG5EVzJ07cI6xh3O1S0m5dzkASSOqu21AFiVcY5qfA1jIFaUpQClKUApSlAKUpQClKUApSlAKUpQFCaiviW1uZpkjCfY7o3ikjKFo5BkOZkl4aPaWwADkkdsA1meK9X6cTxxEmYgDao3uqPkNKsQYNJtUMcLk5Hao1qV/8A2Zp+UIE05xGEaQxjj/mokpzH5cMU9Gb171KMXJqK7nUsml8c+IVhjXTrQkRxKscjZ5OOOkCPT3I+XvUMt4NvJ7/5V4tIvxH/AH7msmvYhCNcdsS5LApSlSApSlAKUpQClKUArGubfOSPzHvWTSi4BL/Cesi9jFpcM/WRX+ryK/TZ1K4aFnwcZHGcZwOORmpb4U18jp21z5JmBEasojLbM7gkSlisS4wructtJ5rjUoKMHQlSCCCO6sOQR+n8K6tp3iBXtTexxRtO7xpcFmIVJYxsV9qqzMSGAUIMncBxzXn6qna98ejK5x7k+pWm8MakZoyJGVpVPnwFQ88gmEOzRc5G1jny1uaxkBSlKAUpSgFKUoBSlKAUpSgFUNVpQET8VaFNczQjcjW+5epGyxsBhizP51J3YAAKkEZzXNfpC1Y3V84B8kX2Kf4fvn/uz+grs2u3vQt5pf8Apxsw+YHH8cV88WQOSTyfU/E9zW7RQ5c/BZBdzMAxSlK3ExWdY2HVinZSxkiQSrGoyXUEB8fvDIOBWDWZpOovbSrNHjcucZzg5GCDjuKjPO3jqGbm+8K9GQb5fskglmnlUAiNocb4u+M5dcD5+1YWpaSIrVJxHdyb7dJ8pHGYlL/gdzIGBHrgHuK0Yln+pyWrS7hPOJ7hjnLtnLgewYhM/wB2r+uXRuVVWtbRikKwJI/U6ioucYw23ux9PWs33+MkPqNxqOkw27XJmmdYbeSODKx75JZZEDqiIDjsfX2rxBo3VFz0VuWaFInWN4GikcyMVK7W74x3GRWNJrs7SXDulu6zyJKYnRmQMiKqspyGV/L3B9asanrN1cLciQxA3EcMOF6gEcULsw2ksSWO85J70++h9RsrnSI4Hto7gzq9wjMFSNWKssiR4IZhxh85+FYGtRxRTvBEZnMbMkjuiqm5ccIQxJ7+oHarLXTl7ThQlqjqgyxZi8iudxJ/dFW5ZXkkmlk27pZWkIXOBuxgc8+lWQVm7MjqyUpSlXkijrkY96330a6gFuGtpCencqY2wzIQ4HlIZSCvAIyDnkVoqxnmaKRZE4ZSrr/eU5H+VcnHfFxD5R2fwHostuH6sUKZ27THGkZyeXXCd1BAAJJJwTnniWirNpOJEV17MqsPkwBH+dXq8TuUClKUApSlAKUpQClKUApSlAKVbmlCgsxAUDJJOAAO5JPao5qvitR1Y7cF5UQMG274yWUOqqEbc5KncMDBAPPBoDH+lO426dIB+No0/VwT/AGuOWY4PzqaeOppxaMbkhetNDKsTSbpIyEKyRrGBjphgWDZz5sEDFQqwfKce5/lXpaSSUMdycJx/HPJkUpVcVoc4rqzrsgurRSlVxTFFOL7hWwfRopSlKkTFKUoBSgq8lsx9P1rgLNKyhZN7ihsm9xTIyYtYt6Ox+dbFrRh6Z+Va/UTtAyD3/lU4dSMpKKy+h3PwFcb7C2PtGF/7CV/lUgBrkfg/VZVigMP2gt45S8Ksu5t0jvJujJDFtix7Cu7l2ziui6ZrqPFHJLthMjmNAzgh25wEb8WQDj5GvFti4zaZTuUuUzcUryrV6qs6KUpQClKUApSlAKwNcvjBbyyjblEJXdkKW/CCQMgE4GayL67SKN5JDtRFLMfYAZJqGW6PqFx1mKiCLeFKsJI5ELMvfsr7QQ2cjDYIBCmgMu9gbUFjkWR4Y16qTITtaKdCCsnAKyFGXBViUZWJ59YZ4j8dw2+6LTEQEbgZ8AgbmLMsWeSMk/uj0Fa3x54zE4+qWeEtU8vkG3qY9BjtH8PXvUMSPFc6nm6nWY+mH/Ss8jyuZJWZ3buzElj+ZrZaWPKR8f8xWvrM01+SPcZ/SppY6HnqyW7OTY0pSj5JilbDTNEnuATDEzgHBPAXPtk8E1Y1Kwkt32TKUbG4A45XOMjB7cVwlteM4MXFUK1najpcsAQzIUEn3MkeY4zgYPfFV/sqbppLsPTdgiPkYLEkAfDkY5q2F0oF9V10HhGurLhss/e4+HrW9OgiKJZGIBZtisxAUuc+QA+vB/Q1et/Dly67lhbHpnA/TJrZXqoWLjg91xlFJyNQkYXsMV6rPstHmmLiNCxjbY4BHlb9k896SaPMsqQlMSurOiblyyr94jnsKnvj5IZMClZuoaTNAoaWMopO0E4xuPYcHvWFXU0+h0Vr9WAIUEZ7mthWr1F8vj2GP61bUvqM2rf28eTWNbYIZCVYHIIJBB9ww5BrfWXicyuE1FpZEEbRKyn7quRv3oB9oGAUEjDALweTnVV4kiDd6vsrhYsTR5MXKDzBnUfDutG3eUFvrEDFpZLhMMFchMtI/A83mPTBLIAgAx92d210jjyMrcKeCDwwyp+GRXz/oWtm2JinXrWrnLxHn/HHns3w7HODXS9G1cWzoOq80Vw46GFDlw+37Uydy4O/ep7AZGAMHxdRp5Uv0PTovVq9UTylY9neJKoeNg6nIDKQQcEg4PryDWRWcvFKUoBVKrWDrd6YIJJQAxRGZVLKu5gPKu5iAMnA5PrQEd8TXDz3EdrG5jZWV8EORKpViW8hHlQgA5JBLbSOQai30p+IlgjFhbnGRuuCMdm52cfiYncfgR71JNLKWNpPdszMGXcQ0bQMzKSAZEY8ysSFL4GQF44rh9xcPNI8sh3O7F3PuT/AC/kBQx6y7ZHau54iTFe6rVKkeK3kV7ik2kH2rxWdo+mSXMqwxbd7ZxuOBwCTz8hQJNvCM9TnkVWsy68Pz2sLSSmIxowRmjkWQIxONrY+7yR8s1tW8GXIO37EuV3hBKN5X3CnvQ1KqfgyvEtjcXFpp4tOo1squJ0hYg9UAbd4Uglc78j3IyKw9H8OySXtslyrAiN3AkYlhbowLDBJwu7aOfereg6fcyRNNBKsUYco5aYw+cYyD7HnHPPFWYNGmM1wsc4kmEG+YpcvI7Qlm8ofPup8oxjI964a8uSTafsSPU0OpQ3sa3NrNIJfrVgsMnUZFiVV2t5Rw3IOM/8w1S01hY9P01WRZYLuR4pVP7DrI4x+8pA/j8DUe8H2gSF7lHEdvBH98Oy8MPQ9zx6e5FSL/hyNEgDPEqoTPAslwwwZckuFduSdx7+5qqc2uEj09LXG1fMk0u3qe/F1qIYNNV5Oqg1OIhz3MZWUru9CwHc+uM1a1/QLua9uJWMroOl9UCOwjEe3nyqQN+7OSfcV5kgS4tkuSwkghkZlYO+1HVihfaOMA7uTkck1kXiHoh3leOMyJCNsskfnkICjyEYBLd6rVrTXBu+QuXuT/ZY0+zRbPVEkilnYuhnihctKz7F4BGTuwFNefCNgI9ThKWf1VOjL/zGLSM3w4Hlx/EU/wCGHiST6vNHHHvBmZbpl+1HHnk3ZLdvvHNaZrcp17rrlvqmYpJRcSS7BIFJCEscg5HavQjiazlLJilHDxku6p0pNEm+oiRIjeZuzKepKgWYZkTHGAyoc+ignuKxjWdpfhWQ2zImIoJcg75mjEm45POctkk/rXk6NIky2xAEhA2gnIKngHd6jjGfer6UoZWQjAlfaCT6VpGbJJPrW61WxlFyLQgCTKcE4B3/AHWB9V7jPuD7Vqb23MUskLkb4mCuAcgNgHGfXgit1Tj55Z5+rm5PHZFqlKVeYzxLGGGDW28KawED2k6s8UmdgGCUmOAMBmUFW7FSQDnngmtZWLfRZGfyPyqM4KyLhI5ucJKa7HdvB1rLEkizRGPc+5S0iyOwwAA2zgEBewwB2AwtSSuV6RqEl1DbXSsWlgPRmR5DHFmNXdJnYA7AQSMgDJYZOBz0jSr9LiJJYmDI4yCCGHxGRwcHNfPzg4ScX2PYhNTipIzKUpUSRQmot4ouoZXW2lM8TB45EdYhJGS2UTdlWXGWIw4HI47VKTULuir6nHGx3lOQGERIODKMKpD7ANoDEMoZQO/NARX6U52t7S0sS4YjzMQCuY4vLGCCT7j15K1zeIcVKvpauupqTj0jSOMfoXP8XNReiPC1k91jK1SlKmZRUp+jL/1KD/7P/G1RavSsRyCQfcHB/UVwnXLbJS8G78SeIg8F5aWltHbJLcym4k3vK8hSQ7iA3C7iB68DIArpUt9bjWI4jEouTp6mG5JLbctIOmY8gehORyckVxdEA7DH+veve47t+Tv4G7J3YHYbu9cwblr3uba47HRvDOmyf2TcwvbC8mW+brQu+wNLujZ33DHl/GPcela+G7ksdQV3gitgI1JgjO49NmYO+e5zjt7oKi1vcKQQwxltx9mbGNx+OPWsuO3XdkAbiAu71xngZ9s0wSlqlNLaufYlnjW1hBg0q2P2Ukj391jGOiXLInwBcjA9lFSXXbB3uYmSwhnxahTPI5AXz56IQZ/vZxWoFuoYuFG4qqFsclVztBPsMmrU9jG7bnRWbgZIycDtzWJ6jLPp46LEVzyi+NamtNOtXDwyM1+sE2xR03R2kV0x6EcfmKp44s4otMAhbMbXtqyKf/bBkQdMfAEHA9AcdgKsDTotqr002o29F2jCuTkso9Dn1q7cW6SAB1DAMGAYZAYdm59fjT5/oSejfLyY/jqMf2Jd4AGZ4M8AZ+2i71iaqgGh6kAAOU7DH4k9q2dzbJIAsiq65DYYZG4djg+tR3UYkO5JACm7lW5BweOPWtmifzIuBn1dO17s9SQeJvD76hPbXMISWBbbpCPK/ZTbslip45Xy/DaPeq6leKt9o9oGDzwu7TlSCI42QgRsfiduB+6DUOu7zcCq5APc9jWBbwqn3AF9fLxz78V6a0UmsN4X9nk2aqMeI8nRbHVY7y/lt7k7ZbW8Y2kowCUAVjA3uDk4+Q9RzCfEv/qeof8Azr/4krBjjC52jGTuOOCW98+/xosYBJA5Y5Y+pPuT6mratLskpZ6Ged+9NYPVKUrYZxVCM8VWlDjN19G0oNxJaufJcIV5AOJIzvjbB4OMNwfhXT/BE5YTK4cSI5Vld42YKSzLuER2K2SxIUDuBzjNcV0y66F3DKPwyxsflkBv4ZrtOlyW0N9LDHHKJXUsznHTJB3si+bOQJFJO3HIG7PFeX8RhixS8o26GX0OPglFKoKV55tDVDbC8/8A60qbphmNuCEETbBFkgs7SFhuH3Qi9sgnkzI1F7LUroXghnEQU78bEYZUIrK6ys/m825SgXPlz2oDjXjts6ldZ/6p/gFFaitx4+j26lcg/wDVz+TKp/nWnpE+e1H5sVWlZuh2gmuIYmyFeREOODhjg4qRUll4MKlSS60y2kS7NuJozZziKTqOjrIplMRZSACpyM4NbQ+GLZTd5DMILtbZQ1xFbjaYVkyXkXBOSeO/6UyaVo7W8EHpUj0+Cza2uZnhuCbfp5CTxkOZJSg2nZxjg59ajrsCSQCoydoJ3ELk4BIHJxihVZTKCTfc81kWdwysuD+IfEdxWPVQa6VxeGmdDj1b9pf0/oayF1KM+pHzFaNWyM+/P60rXL4dRLlcfo+mh8Suiuuf2b76/H+1/A15bUox6k/If1rSVSoL4XT3b/3sTfxS59Ev97mzl1Y/hXHz/pUZ1CQtIxJySf5CtnWquz52+dbtNp66vwR5+q1Nlq+pm60zwuZoonEu1persXpSMo6Wd3UlXyxg44LYrHs/D7yvaqm9kuYY5hIInKIshICs3bIxkjI4IrX6hqEkkMNvlkij62/ZI6GTqnIVlXGQOayYtelS4tpFLLFbQxRLEsrqjmNnJZ1HHIYDnP3RXG78vGMclaVWFky7Hw+JUMqzoI43mS5dhtEHR3ZZhnzA7eMVi3+mpFax3JlcrLH1YwIJWUoc7VaVQURyOdp9+9axLpxa3UO1M3ThmO44UdYykDjzd8elZ0+tyLbSW8ESIJYuk7maUqB6usGNof8AeBrmdQv68e51Kl8Gbd6EsL3HWuEjit2jjeUox3PIgdUjjXJY4Poasabpkc8zJHcL0kj6sk7IyKicfeV8EHJA7+tVn8QtJJdNLBFLHcSRyiJnZdrxIqiRZFGVbg+lWG1+QRSxw29tD1mjDZJuQIkBJUrKp3kse5puvS5XPbpgbauMHuXSyiXjO236oQHGCSxZ9oxzx6Hn0IrX1tLrxC0vX60EconggimxI0O94mJ6nkU7CQVGB+yK1bTb2Y9JYl42osjS4GOcswB75q2qdjbU0V2RglmLNfqXf/D/AFrt0k5/tK3OJSGhGeF6YLKxJAGGJwBlm3AcAAHOOI6jySP3cfrXcnSQ3turQSIU3fbCRmhkjVHAjKL+PnPmAxt4Y9qo+JdI+5PQ/lIlq0otK8o9EGodrcbxahFLHHI3U6SylUQqACydxG0nZuRuVQACfWpiajnjBrpI+pDMI41BMu1YxLjB8yyS5QAHbwVJxnBzgEDln0w2Zj1Df6SxI4+a5Rv/AMr+tREGup/SlZm4sILkEM8JCylc483kkxn0Dgfkc1ymFuKI8TWQ2zZcq7Z3LRSJIhwyMGU4BwRyODVmlSMa4M/Udbup12Syr0zIJWSOKOIO4bcGfYuWwRnmr3/Ed1mU74m603XkDwxSAybAgIVgceUDtWqpXMF/8m3yX1vJBHNEGAWcqZcIozsfeoUfh59qsmqUrpVKbl1FKVWhEkuly7ol+HlP5f6VlVpNCuMMUPZuR8x/pW7r1qZ7oI9OmW6CFKUq0tK1pZGySfcmtpdybVPueBWpqyBTZ4JN4XkjtomuZJIIy0iQR9fdtKhlefAVWO7YCAcd+9XksHhW4hsHi+s9dGR26bObGRNyGESZBbJ2k4z5T8KiJjBIbAyOx9R+deHtkOcop3d8gc1RPTylJvd1JwuSSWCYeGry4W+aOaZWOx3kULBt3iA7d2xcbuASBjmtPp+tTf2ct00nUmN7ZklggyvTOUwoA2nt+daeO3RV2hVCnuAAB+lVMK8DaPL93jt8vauPTZ5/R1X4JtcTwx3VpBbMCLq4W9m4HkgziOA+32m44/drWafrcy2+qssuOl1zB5YyEP1pwCuVyTjjnPpUe2DJOBk9zgZP+/5156C427Vx7YGPftXP4nlj5/oSa01po7G4ndVmntSDbu+3O66fpncAAGCk7gMcVGYEYAB2Lt3Zj3LE8mqyRhvvAH15GeRSZ8Amr66VGTfkqnZmOGXNBtOvewRjndKmf7qnLfwBrr+n6lcSX8gRhJCGaNkDhdiqEAfY0YJIbdlg5zuxjjiAfRbpavLPPMSIoomUsCVw0gwSGXkELu7c+YV0vwfpaxdWQTJcCRspKojBZMkgN00ALAkgtk57nBrz/iE82KPhGnQxxByfckYpVaVgNoqzdwLIpRhlWBBHwq9SgIpo+l9O2+p3X1dUkDwxpHv83DMxZn/Gy+bb6c8nvXDNZ0x7S4kgk+8hxn0ZTyrD5iu3eKdLMcjXkQCsOnubc2cDglywYRRBcFjGu5gMEjFajx54fGpWy3MCt9YjX7pUo7x8+UoeQTyy59/jXGZdXT8yOV1RyLNKsRP6VfqSPDlHDKUpSunBSlKAUpSgPSMQQR3ByKlFnciRQw/MexqK1lWF4Y2z3B4YVoot2S56Mupt2P0JNVa8RSBgCpyDWLeXX4V/M/yr048noOSSyWL2bc3HYf7JrHpSr0sGdvLFKUoBSlKAUpSgFYNy+44GT6ADkk/AetXbqfHA7+vwqY/R34cfa1+0RkWIFoIuzSMvdlzwcDIXPBPtio2WKqDmyKi7ZbF7kr0rSEtrSOx6iJcSr1pNysysSVXaWVlKnJULhgfJxnmpdo+nLBGqjlgiq745cqPvMe/qe/vUa8MwC7uGvWVWjIHQYq249trp1EV0XaRlcsu7JGKmlfPzk5Nyfc9mMVFJLsKUpUSQpSlAeXUEEHkEEEHng9xUP0TSZoLmTppshGS4yW3nHCx7iGd+FzJIcLtCKMZNTKvEsYYFT2IIOCRweO45H5UByPxf4PF5H9esQN7czwqyudw+9tKZHUHYqDg+nx5or44P+o+Fdrjs7qwbqjZ0A23Z1WwI2bYnULr3DMJGmzkAbACBWNrPhqz1ZerAyw3RRXYAgnBwR1Ix8x5uDhh8q4YNRpFLmJyIVWs3XfDtzZNieMqPR1y0bfJ8Y/I4Na1ZakmeVKuUXhlylUDj3qtdyQFKrXkuKArTNW2m9q22geF7q9P2SYT1lfKRj/FjzflmuNlkapSeEYdvdsoO08HuP99qy4pg3b9KnVn4Ls1CW7CWWSV2j+soyhUmjViyCLdnaNpBJXuV55qL+JPBV1ZHJUyRjtLGCQB+8vdP8vjXsaS+qUVHozTKi2pc8owaVgx3Z9eavrdKfh862uLIKcWX6V4Eq+4/Wq7x7j9ajgnlHqlW2nUeoqy94PQfrXcM45xRlViT3Xov6/0pa28tw+yJGkY9lQZ/M+w+JromgfR7HbobjUmUhQW6QOVAUZ85/H6+UcfOq7boUrMnz4EIzteIrgj3gzwh9ZKzXJEdtk4LHYZiFLFVJ7LhSSw9Acdq6PZ6jNPPEtnsS0WPLMV78soXplQVxsyCGGQ4ODivM92l+TaAPA8bLNC2GXywyBJQDgbXBLIQM8Op5BqS6TpkdvHsiUKM5PABZj3Y7QBn5CvFv1ErpZfQ9WmiNSwupkwwhRhQFHPAGBycnt8Sf1q7SlUFwpSlAKUpQClKUAqK6n4ZdrqOSE9NCxec9R8nOwsscYGAzmOMF8/dUgAbjmVUNAQ7UvE/SeYXELfV9xRd6AFtkbM+0ZIl3N01UcElj7VpbnwrpN47iMm3lDlGCnZ5wXBARsqeY3+7+ya6Q8YIwRkfHn49qj2qeEYZiRykbCcuqZBMsy7TICThSA0nGOS+aEZQjLqjnEv0Ws+8215DIqNtfepTadqtguuQfKwOcetYI+i6+IBXoOpAIZZcgg9iPLzXT73woxs5LWKfYZXkeWTYgLb8naFA2qPuA8fdB9TmsU6Xeuxw5iB+tKftWXAOBCFQKQBxuDdwDj4VzBnekrZzyP6K78nnoL8TIf5Ka2tj9EL97i5jUDkhFLcDudz4x+lTFvDl2+d92VLRbNyGQ7WMQUBUdsECQdTcfMc4PFbHSfDzRz9d5i7ATgKF2qOu8cjgZJOA0YI5/EaYOrSVohlno2lWpGyKS6lw4UyA7BIqqyRsGwqs+5dvBJ9OAa3i2t1egBgsUGVjKESRb48qz5gZcsHRmiIbG0ruHepNp+hW8AxFEq+bf6sd2MAgsSRgcADt6VsMV0vjCMeiNPo3h5LZnZGkYuF39Rt5LKNu/djIYqEU47iNfXJrW3FtewTSSIeukmAFOF6fnyWZR9/CHaAuCcDJORtldUIoSOaS2Wm325pofq0mCxaMkDaBEWJIADMDMiEY4YEZOK1159FDHJtrqNwCRhxjBU4ILpnkEEdvSun6hpMM+OqgYjG08hlwysNrqQR5lU8Huo9qwJ/D2I4oopXjjRw7AYZnIfqZZzzktyffPPetFeqthwmUT01c+qOUTfRlfjssTfKT+oFW1+ja/P8A7aD5yLXTo9Eu47SWNLnMzFDGxLALtCB8s25sOVYnHbeQpHerc9jqIdmWVWUSQlFD4yokzLuJjPBTy7R3PPB73/8Ao2+hT/Aq9SB2v0VXbffkgjHzZz+gAB/Wt9a/RvZQDddTtJgMSM9JSFUu2Ap3HCgnAPat0PDF2Y9rXrbim1nO5zuZCrOvKgHcEYDsPMMc1lW/hCIkmUuftGYBZCoPMgQkoFIIjlaPGSCuM5PNVz1t0u+P0WQ0lUexjXeoJZkW1nBGheJWjk4WMPKWSHcByy71AJHbenvmsiyt11CC3eUSqY23OskYRy+wqyMCoG3DsGCjB5HpW8OlQ/ZZjQ9EAREqCUAAA2k9uw/SszbWVtvk0JJcIx7WySPGxFXaNo2gDCk5IHwzzWTSlcOilKUApSlAKUpQClKUApSlAKUpQFMUxVaUBTFVpSgFKUoBSlKAUpSgKYpiq0oBimKU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3038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data:image/jpeg;base64,/9j/4AAQSkZJRgABAQAAAQABAAD/2wCEAAkGBxQSEhQUEhQUFRUWFRQUFBcXFxcUGBcVFRcXGBYVGBUYHCgiGBwmHBcXIzIhJSkrLi4vFx8zODMsNygtLisBCgoKDg0OGxAQGywlHCIuLCwsLywvLCwsLDUsLCwsLCwsLCwsLCwsLCwsLCwsLCwsLCwsLCwsLCwsLCwsLCwsLP/AABEIANoA6AMBIgACEQEDEQH/xAAcAAEAAQUBAQAAAAAAAAAAAAAABgEDBAUHAgj/xABBEAACAQMDAgQCBwUGBQUBAAABAgMABBEFEiETMQYiQVFhcQcUIzJCgZFSYqHB0RVygrHh8BYzU5KzNUNzg7Il/8QAGgEBAAMBAQEAAAAAAAAAAAAAAAIDBAEFBv/EACsRAAICAQMDAgYDAQEAAAAAAAABAgMRBBIhMUFRYYEFEyIjMnEUofCRFf/aAAwDAQACEQMRAD8A7jSlKAUpSgFKUoBSlKAUpVDQFapmo5c+NrURGRJA+On5BlWHUdYxvBGUAZgDkZHtnAOi1TULy8ZVhh+z2Rzxk4Ux3EbK8atMHKMuUkR9ucbh3GaAnRu06nT3Dft37fXbnbn9eK8PqMQDMZEwqdRjuBwnPnOPTg8/A1Br7wjEqkXVxHGq/WRE7NmRRM6yI+ZDw8bIuCM/dz3NV0jX9PtGui08Z687SbYw8iqmAFThcD8TEDjLmpKEn0R3DJi+u24yDNGMbs+YcbSgP8ZIx/jHvXuLU43YhWBAWN92RtIkJCgHPfy/xFc3t7vQ44zHGZUBEIyElz9g26NslTyDjJOc4Gc4rH117KdQttPCwyN6zkw52RNEqAiMbVIkckjkEjHtUnVNdmMM6xDdIzOqsCUIVwO6sQGAPscEH86u5rn76FKFmksZw/UWQMIXCn7SWEKUBJRWjt4yq5xljzgGtxrOvtaSRowDRrBJPM7na7CPaoWMKNrSEnJHA4+Iqs4Smlarw/q31iJGbasuCJYxnySJgSKNwBIViBnHqPetrQClKUApSlAKUpQClKUApSlAKUpQClKUApSlAKUq1cXCxqWdlRV5ZmIVQPiT2oCl1crGpd2CqO5PxOAPnnitBquo3TPbPZCOaGTzN+yyn1MufJwQwIBztI9RWqvdIu7ibozyGS1JD716cadEAsAdo3CdZNhDL5CoOR7x/wAU+OBGv1awY7RkPPnczEklthPx/F+lWV1SseInUsm/13U7CwkkZgZZWd5BCMNsMqqsnwVX2gkNnnJAqE6t4+vLjyxkQJ2CxjnHxc/yxUcjts8tyScn3JPqT71kAYr0q9PCHqy1RSMY27MSztknuSSxP5mvYtF+NX6VfkkWfqy/H9a8m0HxrIpTLBixQvG2+NirDsyko36ipRpP0g3UOFuAtxHkHDgBhggghwOSCPUHtWhqjKD3qMoxn+SOPD6nQrFLO8BksSUuVKFUcgSRp1epOYd2V3vuclySCdue2BvdD8TEP9XuuJVbpk5BJYq0uCFHZIunuk4UsxArjJiZCHQkFTkEHDA+4IqU2viSS9EcEzRrLxH1WAQTJuVhG77GK8rnAADfDscF2lcVmHKK3DwdpBqtQDSLlrG5EVzJ07cI6xh3O1S0m5dzkASSOqu21AFiVcY5qfA1jIFaUpQClKUApSlAKUpQClKUApSlAKUpQFCaiviW1uZpkjCfY7o3ikjKFo5BkOZkl4aPaWwADkkdsA1meK9X6cTxxEmYgDao3uqPkNKsQYNJtUMcLk5Hao1qV/8A2Zp+UIE05xGEaQxjj/mokpzH5cMU9Gb171KMXJqK7nUsml8c+IVhjXTrQkRxKscjZ5OOOkCPT3I+XvUMt4NvJ7/5V4tIvxH/AH7msmvYhCNcdsS5LApSlSApSlAKUpQClKUArGubfOSPzHvWTSi4BL/Cesi9jFpcM/WRX+ryK/TZ1K4aFnwcZHGcZwOORmpb4U18jp21z5JmBEasojLbM7gkSlisS4wructtJ5rjUoKMHQlSCCCO6sOQR+n8K6tp3iBXtTexxRtO7xpcFmIVJYxsV9qqzMSGAUIMncBxzXn6qna98ejK5x7k+pWm8MakZoyJGVpVPnwFQ88gmEOzRc5G1jny1uaxkBSlKAUpSgFKUoBSlKAUpSgFUNVpQET8VaFNczQjcjW+5epGyxsBhizP51J3YAAKkEZzXNfpC1Y3V84B8kX2Kf4fvn/uz+grs2u3vQt5pf8Apxsw+YHH8cV88WQOSTyfU/E9zW7RQ5c/BZBdzMAxSlK3ExWdY2HVinZSxkiQSrGoyXUEB8fvDIOBWDWZpOovbSrNHjcucZzg5GCDjuKjPO3jqGbm+8K9GQb5fskglmnlUAiNocb4u+M5dcD5+1YWpaSIrVJxHdyb7dJ8pHGYlL/gdzIGBHrgHuK0Yln+pyWrS7hPOJ7hjnLtnLgewYhM/wB2r+uXRuVVWtbRikKwJI/U6ioucYw23ux9PWs33+MkPqNxqOkw27XJmmdYbeSODKx75JZZEDqiIDjsfX2rxBo3VFz0VuWaFInWN4GikcyMVK7W74x3GRWNJrs7SXDulu6zyJKYnRmQMiKqspyGV/L3B9asanrN1cLciQxA3EcMOF6gEcULsw2ksSWO85J70++h9RsrnSI4Hto7gzq9wjMFSNWKssiR4IZhxh85+FYGtRxRTvBEZnMbMkjuiqm5ccIQxJ7+oHarLXTl7ThQlqjqgyxZi8iudxJ/dFW5ZXkkmlk27pZWkIXOBuxgc8+lWQVm7MjqyUpSlXkijrkY96330a6gFuGtpCencqY2wzIQ4HlIZSCvAIyDnkVoqxnmaKRZE4ZSrr/eU5H+VcnHfFxD5R2fwHostuH6sUKZ27THGkZyeXXCd1BAAJJJwTnniWirNpOJEV17MqsPkwBH+dXq8TuUClKUApSlAKUpQClKUApSlAKVbmlCgsxAUDJJOAAO5JPao5qvitR1Y7cF5UQMG274yWUOqqEbc5KncMDBAPPBoDH+lO426dIB+No0/VwT/AGuOWY4PzqaeOppxaMbkhetNDKsTSbpIyEKyRrGBjphgWDZz5sEDFQqwfKce5/lXpaSSUMdycJx/HPJkUpVcVoc4rqzrsgurRSlVxTFFOL7hWwfRopSlKkTFKUoBSgq8lsx9P1rgLNKyhZN7ihsm9xTIyYtYt6Ox+dbFrRh6Z+Va/UTtAyD3/lU4dSMpKKy+h3PwFcb7C2PtGF/7CV/lUgBrkfg/VZVigMP2gt45S8Ksu5t0jvJujJDFtix7Cu7l2ziui6ZrqPFHJLthMjmNAzgh25wEb8WQDj5GvFti4zaZTuUuUzcUryrV6qs6KUpQClKUApSlAKwNcvjBbyyjblEJXdkKW/CCQMgE4GayL67SKN5JDtRFLMfYAZJqGW6PqFx1mKiCLeFKsJI5ELMvfsr7QQ2cjDYIBCmgMu9gbUFjkWR4Y16qTITtaKdCCsnAKyFGXBViUZWJ59YZ4j8dw2+6LTEQEbgZ8AgbmLMsWeSMk/uj0Fa3x54zE4+qWeEtU8vkG3qY9BjtH8PXvUMSPFc6nm6nWY+mH/Ss8jyuZJWZ3buzElj+ZrZaWPKR8f8xWvrM01+SPcZ/SppY6HnqyW7OTY0pSj5JilbDTNEnuATDEzgHBPAXPtk8E1Y1Kwkt32TKUbG4A45XOMjB7cVwlteM4MXFUK1najpcsAQzIUEn3MkeY4zgYPfFV/sqbppLsPTdgiPkYLEkAfDkY5q2F0oF9V10HhGurLhss/e4+HrW9OgiKJZGIBZtisxAUuc+QA+vB/Q1et/Dly67lhbHpnA/TJrZXqoWLjg91xlFJyNQkYXsMV6rPstHmmLiNCxjbY4BHlb9k896SaPMsqQlMSurOiblyyr94jnsKnvj5IZMClZuoaTNAoaWMopO0E4xuPYcHvWFXU0+h0Vr9WAIUEZ7mthWr1F8vj2GP61bUvqM2rf28eTWNbYIZCVYHIIJBB9ww5BrfWXicyuE1FpZEEbRKyn7quRv3oB9oGAUEjDALweTnVV4kiDd6vsrhYsTR5MXKDzBnUfDutG3eUFvrEDFpZLhMMFchMtI/A83mPTBLIAgAx92d210jjyMrcKeCDwwyp+GRXz/oWtm2JinXrWrnLxHn/HHns3w7HODXS9G1cWzoOq80Vw46GFDlw+37Uydy4O/ep7AZGAMHxdRp5Uv0PTovVq9UTylY9neJKoeNg6nIDKQQcEg4PryDWRWcvFKUoBVKrWDrd6YIJJQAxRGZVLKu5gPKu5iAMnA5PrQEd8TXDz3EdrG5jZWV8EORKpViW8hHlQgA5JBLbSOQai30p+IlgjFhbnGRuuCMdm52cfiYncfgR71JNLKWNpPdszMGXcQ0bQMzKSAZEY8ysSFL4GQF44rh9xcPNI8sh3O7F3PuT/AC/kBQx6y7ZHau54iTFe6rVKkeK3kV7ik2kH2rxWdo+mSXMqwxbd7ZxuOBwCTz8hQJNvCM9TnkVWsy68Pz2sLSSmIxowRmjkWQIxONrY+7yR8s1tW8GXIO37EuV3hBKN5X3CnvQ1KqfgyvEtjcXFpp4tOo1squJ0hYg9UAbd4Uglc78j3IyKw9H8OySXtslyrAiN3AkYlhbowLDBJwu7aOfereg6fcyRNNBKsUYco5aYw+cYyD7HnHPPFWYNGmM1wsc4kmEG+YpcvI7Qlm8ofPup8oxjI964a8uSTafsSPU0OpQ3sa3NrNIJfrVgsMnUZFiVV2t5Rw3IOM/8w1S01hY9P01WRZYLuR4pVP7DrI4x+8pA/j8DUe8H2gSF7lHEdvBH98Oy8MPQ9zx6e5FSL/hyNEgDPEqoTPAslwwwZckuFduSdx7+5qqc2uEj09LXG1fMk0u3qe/F1qIYNNV5Oqg1OIhz3MZWUru9CwHc+uM1a1/QLua9uJWMroOl9UCOwjEe3nyqQN+7OSfcV5kgS4tkuSwkghkZlYO+1HVihfaOMA7uTkck1kXiHoh3leOMyJCNsskfnkICjyEYBLd6rVrTXBu+QuXuT/ZY0+zRbPVEkilnYuhnihctKz7F4BGTuwFNefCNgI9ThKWf1VOjL/zGLSM3w4Hlx/EU/wCGHiST6vNHHHvBmZbpl+1HHnk3ZLdvvHNaZrcp17rrlvqmYpJRcSS7BIFJCEscg5HavQjiazlLJilHDxku6p0pNEm+oiRIjeZuzKepKgWYZkTHGAyoc+ignuKxjWdpfhWQ2zImIoJcg75mjEm45POctkk/rXk6NIky2xAEhA2gnIKngHd6jjGfer6UoZWQjAlfaCT6VpGbJJPrW61WxlFyLQgCTKcE4B3/AHWB9V7jPuD7Vqb23MUskLkb4mCuAcgNgHGfXgit1Tj55Z5+rm5PHZFqlKVeYzxLGGGDW28KawED2k6s8UmdgGCUmOAMBmUFW7FSQDnngmtZWLfRZGfyPyqM4KyLhI5ucJKa7HdvB1rLEkizRGPc+5S0iyOwwAA2zgEBewwB2AwtSSuV6RqEl1DbXSsWlgPRmR5DHFmNXdJnYA7AQSMgDJYZOBz0jSr9LiJJYmDI4yCCGHxGRwcHNfPzg4ScX2PYhNTipIzKUpUSRQmot4ouoZXW2lM8TB45EdYhJGS2UTdlWXGWIw4HI47VKTULuir6nHGx3lOQGERIODKMKpD7ANoDEMoZQO/NARX6U52t7S0sS4YjzMQCuY4vLGCCT7j15K1zeIcVKvpauupqTj0jSOMfoXP8XNReiPC1k91jK1SlKmZRUp+jL/1KD/7P/G1RavSsRyCQfcHB/UVwnXLbJS8G78SeIg8F5aWltHbJLcym4k3vK8hSQ7iA3C7iB68DIArpUt9bjWI4jEouTp6mG5JLbctIOmY8gehORyckVxdEA7DH+veve47t+Tv4G7J3YHYbu9cwblr3uba47HRvDOmyf2TcwvbC8mW+brQu+wNLujZ33DHl/GPcela+G7ksdQV3gitgI1JgjO49NmYO+e5zjt7oKi1vcKQQwxltx9mbGNx+OPWsuO3XdkAbiAu71xngZ9s0wSlqlNLaufYlnjW1hBg0q2P2Ukj391jGOiXLInwBcjA9lFSXXbB3uYmSwhnxahTPI5AXz56IQZ/vZxWoFuoYuFG4qqFsclVztBPsMmrU9jG7bnRWbgZIycDtzWJ6jLPp46LEVzyi+NamtNOtXDwyM1+sE2xR03R2kV0x6EcfmKp44s4otMAhbMbXtqyKf/bBkQdMfAEHA9AcdgKsDTotqr002o29F2jCuTkso9Dn1q7cW6SAB1DAMGAYZAYdm59fjT5/oSejfLyY/jqMf2Jd4AGZ4M8AZ+2i71iaqgGh6kAAOU7DH4k9q2dzbJIAsiq65DYYZG4djg+tR3UYkO5JACm7lW5BweOPWtmifzIuBn1dO17s9SQeJvD76hPbXMISWBbbpCPK/ZTbslip45Xy/DaPeq6leKt9o9oGDzwu7TlSCI42QgRsfiduB+6DUOu7zcCq5APc9jWBbwqn3AF9fLxz78V6a0UmsN4X9nk2aqMeI8nRbHVY7y/lt7k7ZbW8Y2kowCUAVjA3uDk4+Q9RzCfEv/qeof8Azr/4krBjjC52jGTuOOCW98+/xosYBJA5Y5Y+pPuT6mratLskpZ6Ged+9NYPVKUrYZxVCM8VWlDjN19G0oNxJaufJcIV5AOJIzvjbB4OMNwfhXT/BE5YTK4cSI5Vld42YKSzLuER2K2SxIUDuBzjNcV0y66F3DKPwyxsflkBv4ZrtOlyW0N9LDHHKJXUsznHTJB3si+bOQJFJO3HIG7PFeX8RhixS8o26GX0OPglFKoKV55tDVDbC8/8A60qbphmNuCEETbBFkgs7SFhuH3Qi9sgnkzI1F7LUroXghnEQU78bEYZUIrK6ys/m825SgXPlz2oDjXjts6ldZ/6p/gFFaitx4+j26lcg/wDVz+TKp/nWnpE+e1H5sVWlZuh2gmuIYmyFeREOODhjg4qRUll4MKlSS60y2kS7NuJozZziKTqOjrIplMRZSACpyM4NbQ+GLZTd5DMILtbZQ1xFbjaYVkyXkXBOSeO/6UyaVo7W8EHpUj0+Cza2uZnhuCbfp5CTxkOZJSg2nZxjg59ajrsCSQCoydoJ3ELk4BIHJxihVZTKCTfc81kWdwysuD+IfEdxWPVQa6VxeGmdDj1b9pf0/oayF1KM+pHzFaNWyM+/P60rXL4dRLlcfo+mh8Suiuuf2b76/H+1/A15bUox6k/If1rSVSoL4XT3b/3sTfxS59Ev97mzl1Y/hXHz/pUZ1CQtIxJySf5CtnWquz52+dbtNp66vwR5+q1Nlq+pm60zwuZoonEu1persXpSMo6Wd3UlXyxg44LYrHs/D7yvaqm9kuYY5hIInKIshICs3bIxkjI4IrX6hqEkkMNvlkij62/ZI6GTqnIVlXGQOayYtelS4tpFLLFbQxRLEsrqjmNnJZ1HHIYDnP3RXG78vGMclaVWFky7Hw+JUMqzoI43mS5dhtEHR3ZZhnzA7eMVi3+mpFax3JlcrLH1YwIJWUoc7VaVQURyOdp9+9axLpxa3UO1M3ThmO44UdYykDjzd8elZ0+tyLbSW8ESIJYuk7maUqB6usGNof8AeBrmdQv68e51Kl8Gbd6EsL3HWuEjit2jjeUox3PIgdUjjXJY4Poasabpkc8zJHcL0kj6sk7IyKicfeV8EHJA7+tVn8QtJJdNLBFLHcSRyiJnZdrxIqiRZFGVbg+lWG1+QRSxw29tD1mjDZJuQIkBJUrKp3kse5puvS5XPbpgbauMHuXSyiXjO236oQHGCSxZ9oxzx6Hn0IrX1tLrxC0vX60EconggimxI0O94mJ6nkU7CQVGB+yK1bTb2Y9JYl42osjS4GOcswB75q2qdjbU0V2RglmLNfqXf/D/AFrt0k5/tK3OJSGhGeF6YLKxJAGGJwBlm3AcAAHOOI6jySP3cfrXcnSQ3turQSIU3fbCRmhkjVHAjKL+PnPmAxt4Y9qo+JdI+5PQ/lIlq0otK8o9EGodrcbxahFLHHI3U6SylUQqACydxG0nZuRuVQACfWpiajnjBrpI+pDMI41BMu1YxLjB8yyS5QAHbwVJxnBzgEDln0w2Zj1Df6SxI4+a5Rv/AMr+tREGup/SlZm4sILkEM8JCylc483kkxn0Dgfkc1ymFuKI8TWQ2zZcq7Z3LRSJIhwyMGU4BwRyODVmlSMa4M/Udbup12Syr0zIJWSOKOIO4bcGfYuWwRnmr3/Ed1mU74m603XkDwxSAybAgIVgceUDtWqpXMF/8m3yX1vJBHNEGAWcqZcIozsfeoUfh59qsmqUrpVKbl1FKVWhEkuly7ol+HlP5f6VlVpNCuMMUPZuR8x/pW7r1qZ7oI9OmW6CFKUq0tK1pZGySfcmtpdybVPueBWpqyBTZ4JN4XkjtomuZJIIy0iQR9fdtKhlefAVWO7YCAcd+9XksHhW4hsHi+s9dGR26bObGRNyGESZBbJ2k4z5T8KiJjBIbAyOx9R+deHtkOcop3d8gc1RPTylJvd1JwuSSWCYeGry4W+aOaZWOx3kULBt3iA7d2xcbuASBjmtPp+tTf2ct00nUmN7ZklggyvTOUwoA2nt+daeO3RV2hVCnuAAB+lVMK8DaPL93jt8vauPTZ5/R1X4JtcTwx3VpBbMCLq4W9m4HkgziOA+32m44/drWafrcy2+qssuOl1zB5YyEP1pwCuVyTjjnPpUe2DJOBk9zgZP+/5156C427Vx7YGPftXP4nlj5/oSa01po7G4ndVmntSDbu+3O66fpncAAGCk7gMcVGYEYAB2Lt3Zj3LE8mqyRhvvAH15GeRSZ8Amr66VGTfkqnZmOGXNBtOvewRjndKmf7qnLfwBrr+n6lcSX8gRhJCGaNkDhdiqEAfY0YJIbdlg5zuxjjiAfRbpavLPPMSIoomUsCVw0gwSGXkELu7c+YV0vwfpaxdWQTJcCRspKojBZMkgN00ALAkgtk57nBrz/iE82KPhGnQxxByfckYpVaVgNoqzdwLIpRhlWBBHwq9SgIpo+l9O2+p3X1dUkDwxpHv83DMxZn/Gy+bb6c8nvXDNZ0x7S4kgk+8hxn0ZTyrD5iu3eKdLMcjXkQCsOnubc2cDglywYRRBcFjGu5gMEjFajx54fGpWy3MCt9YjX7pUo7x8+UoeQTyy59/jXGZdXT8yOV1RyLNKsRP6VfqSPDlHDKUpSunBSlKAUpSgPSMQQR3ByKlFnciRQw/MexqK1lWF4Y2z3B4YVoot2S56Mupt2P0JNVa8RSBgCpyDWLeXX4V/M/yr048noOSSyWL2bc3HYf7JrHpSr0sGdvLFKUoBSlKAUpSgFYNy+44GT6ADkk/AetXbqfHA7+vwqY/R34cfa1+0RkWIFoIuzSMvdlzwcDIXPBPtio2WKqDmyKi7ZbF7kr0rSEtrSOx6iJcSr1pNysysSVXaWVlKnJULhgfJxnmpdo+nLBGqjlgiq745cqPvMe/qe/vUa8MwC7uGvWVWjIHQYq249trp1EV0XaRlcsu7JGKmlfPzk5Nyfc9mMVFJLsKUpUSQpSlAeXUEEHkEEEHng9xUP0TSZoLmTppshGS4yW3nHCx7iGd+FzJIcLtCKMZNTKvEsYYFT2IIOCRweO45H5UByPxf4PF5H9esQN7czwqyudw+9tKZHUHYqDg+nx5or44P+o+Fdrjs7qwbqjZ0A23Z1WwI2bYnULr3DMJGmzkAbACBWNrPhqz1ZerAyw3RRXYAgnBwR1Ix8x5uDhh8q4YNRpFLmJyIVWs3XfDtzZNieMqPR1y0bfJ8Y/I4Na1ZakmeVKuUXhlylUDj3qtdyQFKrXkuKArTNW2m9q22geF7q9P2SYT1lfKRj/FjzflmuNlkapSeEYdvdsoO08HuP99qy4pg3b9KnVn4Ls1CW7CWWSV2j+soyhUmjViyCLdnaNpBJXuV55qL+JPBV1ZHJUyRjtLGCQB+8vdP8vjXsaS+qUVHozTKi2pc8owaVgx3Z9eavrdKfh862uLIKcWX6V4Eq+4/Wq7x7j9ajgnlHqlW2nUeoqy94PQfrXcM45xRlViT3Xov6/0pa28tw+yJGkY9lQZ/M+w+JromgfR7HbobjUmUhQW6QOVAUZ85/H6+UcfOq7boUrMnz4EIzteIrgj3gzwh9ZKzXJEdtk4LHYZiFLFVJ7LhSSw9Acdq6PZ6jNPPEtnsS0WPLMV78soXplQVxsyCGGQ4ODivM92l+TaAPA8bLNC2GXywyBJQDgbXBLIQM8Op5BqS6TpkdvHsiUKM5PABZj3Y7QBn5CvFv1ErpZfQ9WmiNSwupkwwhRhQFHPAGBycnt8Sf1q7SlUFwpSlAKUpQClKUAqK6n4ZdrqOSE9NCxec9R8nOwsscYGAzmOMF8/dUgAbjmVUNAQ7UvE/SeYXELfV9xRd6AFtkbM+0ZIl3N01UcElj7VpbnwrpN47iMm3lDlGCnZ5wXBARsqeY3+7+ya6Q8YIwRkfHn49qj2qeEYZiRykbCcuqZBMsy7TICThSA0nGOS+aEZQjLqjnEv0Ws+8215DIqNtfepTadqtguuQfKwOcetYI+i6+IBXoOpAIZZcgg9iPLzXT73woxs5LWKfYZXkeWTYgLb8naFA2qPuA8fdB9TmsU6Xeuxw5iB+tKftWXAOBCFQKQBxuDdwDj4VzBnekrZzyP6K78nnoL8TIf5Ka2tj9EL97i5jUDkhFLcDudz4x+lTFvDl2+d92VLRbNyGQ7WMQUBUdsECQdTcfMc4PFbHSfDzRz9d5i7ATgKF2qOu8cjgZJOA0YI5/EaYOrSVohlno2lWpGyKS6lw4UyA7BIqqyRsGwqs+5dvBJ9OAa3i2t1egBgsUGVjKESRb48qz5gZcsHRmiIbG0ruHepNp+hW8AxFEq+bf6sd2MAgsSRgcADt6VsMV0vjCMeiNPo3h5LZnZGkYuF39Rt5LKNu/djIYqEU47iNfXJrW3FtewTSSIeukmAFOF6fnyWZR9/CHaAuCcDJORtldUIoSOaS2Wm325pofq0mCxaMkDaBEWJIADMDMiEY4YEZOK1159FDHJtrqNwCRhxjBU4ILpnkEEdvSun6hpMM+OqgYjG08hlwysNrqQR5lU8Huo9qwJ/D2I4oopXjjRw7AYZnIfqZZzzktyffPPetFeqthwmUT01c+qOUTfRlfjssTfKT+oFW1+ja/P8A7aD5yLXTo9Eu47SWNLnMzFDGxLALtCB8s25sOVYnHbeQpHerc9jqIdmWVWUSQlFD4yokzLuJjPBTy7R3PPB73/8Ao2+hT/Aq9SB2v0VXbffkgjHzZz+gAB/Wt9a/RvZQDddTtJgMSM9JSFUu2Ap3HCgnAPat0PDF2Y9rXrbim1nO5zuZCrOvKgHcEYDsPMMc1lW/hCIkmUuftGYBZCoPMgQkoFIIjlaPGSCuM5PNVz1t0u+P0WQ0lUexjXeoJZkW1nBGheJWjk4WMPKWSHcByy71AJHbenvmsiyt11CC3eUSqY23OskYRy+wqyMCoG3DsGCjB5HpW8OlQ/ZZjQ9EAREqCUAAA2k9uw/SszbWVtvk0JJcIx7WySPGxFXaNo2gDCk5IHwzzWTSlcOilKUApSlAKUpQClKUApSlAKUpQFMUxVaUBTFVpSgFKUoBSlKAUpSgKYpiq0oBimKU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3038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SEhQUEhQUFRUWFRQUFBcXFxcUGBcVFRcXGBYVGBUYHCgiGBwmHBcXIzIhJSkrLi4vFx8zODMsNygtLisBCgoKDg0OGxAQGywlHCIuLCwsLywvLCwsLDUsLCwsLCwsLCwsLCwsLCwsLCwsLCwsLCwsLCwsLCwsLCwsLCwsLP/AABEIANoA6AMBIgACEQEDEQH/xAAcAAEAAQUBAQAAAAAAAAAAAAAABgEDBAUHAgj/xABBEAACAQMDAgQCBwUGBQUBAAABAgMABBEFEiETMQYiQVFhcQcUIzJCgZFSYqHB0RVygrHh8BYzU5KzNUNzg7Il/8QAGgEBAAMBAQEAAAAAAAAAAAAAAAIDBAEFBv/EACsRAAICAQMDAgYDAQEAAAAAAAABAgMRBBIhMUFRYYEFEyIjMnEUofCRFf/aAAwDAQACEQMRAD8A7jSlKAUpSgFKUoBSlKAUpVDQFapmo5c+NrURGRJA+On5BlWHUdYxvBGUAZgDkZHtnAOi1TULy8ZVhh+z2Rzxk4Ux3EbK8atMHKMuUkR9ucbh3GaAnRu06nT3Dft37fXbnbn9eK8PqMQDMZEwqdRjuBwnPnOPTg8/A1Br7wjEqkXVxHGq/WRE7NmRRM6yI+ZDw8bIuCM/dz3NV0jX9PtGui08Z687SbYw8iqmAFThcD8TEDjLmpKEn0R3DJi+u24yDNGMbs+YcbSgP8ZIx/jHvXuLU43YhWBAWN92RtIkJCgHPfy/xFc3t7vQ44zHGZUBEIyElz9g26NslTyDjJOc4Gc4rH117KdQttPCwyN6zkw52RNEqAiMbVIkckjkEjHtUnVNdmMM6xDdIzOqsCUIVwO6sQGAPscEH86u5rn76FKFmksZw/UWQMIXCn7SWEKUBJRWjt4yq5xljzgGtxrOvtaSRowDRrBJPM7na7CPaoWMKNrSEnJHA4+Iqs4Smlarw/q31iJGbasuCJYxnySJgSKNwBIViBnHqPetrQClKUApSlAKUpQClKUApSlAKUpQClKUApSlAKUq1cXCxqWdlRV5ZmIVQPiT2oCl1crGpd2CqO5PxOAPnnitBquo3TPbPZCOaGTzN+yyn1MufJwQwIBztI9RWqvdIu7ibozyGS1JD716cadEAsAdo3CdZNhDL5CoOR7x/wAU+OBGv1awY7RkPPnczEklthPx/F+lWV1SseInUsm/13U7CwkkZgZZWd5BCMNsMqqsnwVX2gkNnnJAqE6t4+vLjyxkQJ2CxjnHxc/yxUcjts8tyScn3JPqT71kAYr0q9PCHqy1RSMY27MSztknuSSxP5mvYtF+NX6VfkkWfqy/H9a8m0HxrIpTLBixQvG2+NirDsyko36ipRpP0g3UOFuAtxHkHDgBhggghwOSCPUHtWhqjKD3qMoxn+SOPD6nQrFLO8BksSUuVKFUcgSRp1epOYd2V3vuclySCdue2BvdD8TEP9XuuJVbpk5BJYq0uCFHZIunuk4UsxArjJiZCHQkFTkEHDA+4IqU2viSS9EcEzRrLxH1WAQTJuVhG77GK8rnAADfDscF2lcVmHKK3DwdpBqtQDSLlrG5EVzJ07cI6xh3O1S0m5dzkASSOqu21AFiVcY5qfA1jIFaUpQClKUApSlAKUpQClKUApSlAKUpQFCaiviW1uZpkjCfY7o3ikjKFo5BkOZkl4aPaWwADkkdsA1meK9X6cTxxEmYgDao3uqPkNKsQYNJtUMcLk5Hao1qV/8A2Zp+UIE05xGEaQxjj/mokpzH5cMU9Gb171KMXJqK7nUsml8c+IVhjXTrQkRxKscjZ5OOOkCPT3I+XvUMt4NvJ7/5V4tIvxH/AH7msmvYhCNcdsS5LApSlSApSlAKUpQClKUArGubfOSPzHvWTSi4BL/Cesi9jFpcM/WRX+ryK/TZ1K4aFnwcZHGcZwOORmpb4U18jp21z5JmBEasojLbM7gkSlisS4wructtJ5rjUoKMHQlSCCCO6sOQR+n8K6tp3iBXtTexxRtO7xpcFmIVJYxsV9qqzMSGAUIMncBxzXn6qna98ejK5x7k+pWm8MakZoyJGVpVPnwFQ88gmEOzRc5G1jny1uaxkBSlKAUpSgFKUoBSlKAUpSgFUNVpQET8VaFNczQjcjW+5epGyxsBhizP51J3YAAKkEZzXNfpC1Y3V84B8kX2Kf4fvn/uz+grs2u3vQt5pf8Apxsw+YHH8cV88WQOSTyfU/E9zW7RQ5c/BZBdzMAxSlK3ExWdY2HVinZSxkiQSrGoyXUEB8fvDIOBWDWZpOovbSrNHjcucZzg5GCDjuKjPO3jqGbm+8K9GQb5fskglmnlUAiNocb4u+M5dcD5+1YWpaSIrVJxHdyb7dJ8pHGYlL/gdzIGBHrgHuK0Yln+pyWrS7hPOJ7hjnLtnLgewYhM/wB2r+uXRuVVWtbRikKwJI/U6ioucYw23ux9PWs33+MkPqNxqOkw27XJmmdYbeSODKx75JZZEDqiIDjsfX2rxBo3VFz0VuWaFInWN4GikcyMVK7W74x3GRWNJrs7SXDulu6zyJKYnRmQMiKqspyGV/L3B9asanrN1cLciQxA3EcMOF6gEcULsw2ksSWO85J70++h9RsrnSI4Hto7gzq9wjMFSNWKssiR4IZhxh85+FYGtRxRTvBEZnMbMkjuiqm5ccIQxJ7+oHarLXTl7ThQlqjqgyxZi8iudxJ/dFW5ZXkkmlk27pZWkIXOBuxgc8+lWQVm7MjqyUpSlXkijrkY96330a6gFuGtpCencqY2wzIQ4HlIZSCvAIyDnkVoqxnmaKRZE4ZSrr/eU5H+VcnHfFxD5R2fwHostuH6sUKZ27THGkZyeXXCd1BAAJJJwTnniWirNpOJEV17MqsPkwBH+dXq8TuUClKUApSlAKUpQClKUApSlAKVbmlCgsxAUDJJOAAO5JPao5qvitR1Y7cF5UQMG274yWUOqqEbc5KncMDBAPPBoDH+lO426dIB+No0/VwT/AGuOWY4PzqaeOppxaMbkhetNDKsTSbpIyEKyRrGBjphgWDZz5sEDFQqwfKce5/lXpaSSUMdycJx/HPJkUpVcVoc4rqzrsgurRSlVxTFFOL7hWwfRopSlKkTFKUoBSgq8lsx9P1rgLNKyhZN7ihsm9xTIyYtYt6Ox+dbFrRh6Z+Va/UTtAyD3/lU4dSMpKKy+h3PwFcb7C2PtGF/7CV/lUgBrkfg/VZVigMP2gt45S8Ksu5t0jvJujJDFtix7Cu7l2ziui6ZrqPFHJLthMjmNAzgh25wEb8WQDj5GvFti4zaZTuUuUzcUryrV6qs6KUpQClKUApSlAKwNcvjBbyyjblEJXdkKW/CCQMgE4GayL67SKN5JDtRFLMfYAZJqGW6PqFx1mKiCLeFKsJI5ELMvfsr7QQ2cjDYIBCmgMu9gbUFjkWR4Y16qTITtaKdCCsnAKyFGXBViUZWJ59YZ4j8dw2+6LTEQEbgZ8AgbmLMsWeSMk/uj0Fa3x54zE4+qWeEtU8vkG3qY9BjtH8PXvUMSPFc6nm6nWY+mH/Ss8jyuZJWZ3buzElj+ZrZaWPKR8f8xWvrM01+SPcZ/SppY6HnqyW7OTY0pSj5JilbDTNEnuATDEzgHBPAXPtk8E1Y1Kwkt32TKUbG4A45XOMjB7cVwlteM4MXFUK1najpcsAQzIUEn3MkeY4zgYPfFV/sqbppLsPTdgiPkYLEkAfDkY5q2F0oF9V10HhGurLhss/e4+HrW9OgiKJZGIBZtisxAUuc+QA+vB/Q1et/Dly67lhbHpnA/TJrZXqoWLjg91xlFJyNQkYXsMV6rPstHmmLiNCxjbY4BHlb9k896SaPMsqQlMSurOiblyyr94jnsKnvj5IZMClZuoaTNAoaWMopO0E4xuPYcHvWFXU0+h0Vr9WAIUEZ7mthWr1F8vj2GP61bUvqM2rf28eTWNbYIZCVYHIIJBB9ww5BrfWXicyuE1FpZEEbRKyn7quRv3oB9oGAUEjDALweTnVV4kiDd6vsrhYsTR5MXKDzBnUfDutG3eUFvrEDFpZLhMMFchMtI/A83mPTBLIAgAx92d210jjyMrcKeCDwwyp+GRXz/oWtm2JinXrWrnLxHn/HHns3w7HODXS9G1cWzoOq80Vw46GFDlw+37Uydy4O/ep7AZGAMHxdRp5Uv0PTovVq9UTylY9neJKoeNg6nIDKQQcEg4PryDWRWcvFKUoBVKrWDrd6YIJJQAxRGZVLKu5gPKu5iAMnA5PrQEd8TXDz3EdrG5jZWV8EORKpViW8hHlQgA5JBLbSOQai30p+IlgjFhbnGRuuCMdm52cfiYncfgR71JNLKWNpPdszMGXcQ0bQMzKSAZEY8ysSFL4GQF44rh9xcPNI8sh3O7F3PuT/AC/kBQx6y7ZHau54iTFe6rVKkeK3kV7ik2kH2rxWdo+mSXMqwxbd7ZxuOBwCTz8hQJNvCM9TnkVWsy68Pz2sLSSmIxowRmjkWQIxONrY+7yR8s1tW8GXIO37EuV3hBKN5X3CnvQ1KqfgyvEtjcXFpp4tOo1squJ0hYg9UAbd4Uglc78j3IyKw9H8OySXtslyrAiN3AkYlhbowLDBJwu7aOfereg6fcyRNNBKsUYco5aYw+cYyD7HnHPPFWYNGmM1wsc4kmEG+YpcvI7Qlm8ofPup8oxjI964a8uSTafsSPU0OpQ3sa3NrNIJfrVgsMnUZFiVV2t5Rw3IOM/8w1S01hY9P01WRZYLuR4pVP7DrI4x+8pA/j8DUe8H2gSF7lHEdvBH98Oy8MPQ9zx6e5FSL/hyNEgDPEqoTPAslwwwZckuFduSdx7+5qqc2uEj09LXG1fMk0u3qe/F1qIYNNV5Oqg1OIhz3MZWUru9CwHc+uM1a1/QLua9uJWMroOl9UCOwjEe3nyqQN+7OSfcV5kgS4tkuSwkghkZlYO+1HVihfaOMA7uTkck1kXiHoh3leOMyJCNsskfnkICjyEYBLd6rVrTXBu+QuXuT/ZY0+zRbPVEkilnYuhnihctKz7F4BGTuwFNefCNgI9ThKWf1VOjL/zGLSM3w4Hlx/EU/wCGHiST6vNHHHvBmZbpl+1HHnk3ZLdvvHNaZrcp17rrlvqmYpJRcSS7BIFJCEscg5HavQjiazlLJilHDxku6p0pNEm+oiRIjeZuzKepKgWYZkTHGAyoc+ignuKxjWdpfhWQ2zImIoJcg75mjEm45POctkk/rXk6NIky2xAEhA2gnIKngHd6jjGfer6UoZWQjAlfaCT6VpGbJJPrW61WxlFyLQgCTKcE4B3/AHWB9V7jPuD7Vqb23MUskLkb4mCuAcgNgHGfXgit1Tj55Z5+rm5PHZFqlKVeYzxLGGGDW28KawED2k6s8UmdgGCUmOAMBmUFW7FSQDnngmtZWLfRZGfyPyqM4KyLhI5ucJKa7HdvB1rLEkizRGPc+5S0iyOwwAA2zgEBewwB2AwtSSuV6RqEl1DbXSsWlgPRmR5DHFmNXdJnYA7AQSMgDJYZOBz0jSr9LiJJYmDI4yCCGHxGRwcHNfPzg4ScX2PYhNTipIzKUpUSRQmot4ouoZXW2lM8TB45EdYhJGS2UTdlWXGWIw4HI47VKTULuir6nHGx3lOQGERIODKMKpD7ANoDEMoZQO/NARX6U52t7S0sS4YjzMQCuY4vLGCCT7j15K1zeIcVKvpauupqTj0jSOMfoXP8XNReiPC1k91jK1SlKmZRUp+jL/1KD/7P/G1RavSsRyCQfcHB/UVwnXLbJS8G78SeIg8F5aWltHbJLcym4k3vK8hSQ7iA3C7iB68DIArpUt9bjWI4jEouTp6mG5JLbctIOmY8gehORyckVxdEA7DH+veve47t+Tv4G7J3YHYbu9cwblr3uba47HRvDOmyf2TcwvbC8mW+brQu+wNLujZ33DHl/GPcela+G7ksdQV3gitgI1JgjO49NmYO+e5zjt7oKi1vcKQQwxltx9mbGNx+OPWsuO3XdkAbiAu71xngZ9s0wSlqlNLaufYlnjW1hBg0q2P2Ukj391jGOiXLInwBcjA9lFSXXbB3uYmSwhnxahTPI5AXz56IQZ/vZxWoFuoYuFG4qqFsclVztBPsMmrU9jG7bnRWbgZIycDtzWJ6jLPp46LEVzyi+NamtNOtXDwyM1+sE2xR03R2kV0x6EcfmKp44s4otMAhbMbXtqyKf/bBkQdMfAEHA9AcdgKsDTotqr002o29F2jCuTkso9Dn1q7cW6SAB1DAMGAYZAYdm59fjT5/oSejfLyY/jqMf2Jd4AGZ4M8AZ+2i71iaqgGh6kAAOU7DH4k9q2dzbJIAsiq65DYYZG4djg+tR3UYkO5JACm7lW5BweOPWtmifzIuBn1dO17s9SQeJvD76hPbXMISWBbbpCPK/ZTbslip45Xy/DaPeq6leKt9o9oGDzwu7TlSCI42QgRsfiduB+6DUOu7zcCq5APc9jWBbwqn3AF9fLxz78V6a0UmsN4X9nk2aqMeI8nRbHVY7y/lt7k7ZbW8Y2kowCUAVjA3uDk4+Q9RzCfEv/qeof8Azr/4krBjjC52jGTuOOCW98+/xosYBJA5Y5Y+pPuT6mratLskpZ6Ged+9NYPVKUrYZxVCM8VWlDjN19G0oNxJaufJcIV5AOJIzvjbB4OMNwfhXT/BE5YTK4cSI5Vld42YKSzLuER2K2SxIUDuBzjNcV0y66F3DKPwyxsflkBv4ZrtOlyW0N9LDHHKJXUsznHTJB3si+bOQJFJO3HIG7PFeX8RhixS8o26GX0OPglFKoKV55tDVDbC8/8A60qbphmNuCEETbBFkgs7SFhuH3Qi9sgnkzI1F7LUroXghnEQU78bEYZUIrK6ys/m825SgXPlz2oDjXjts6ldZ/6p/gFFaitx4+j26lcg/wDVz+TKp/nWnpE+e1H5sVWlZuh2gmuIYmyFeREOODhjg4qRUll4MKlSS60y2kS7NuJozZziKTqOjrIplMRZSACpyM4NbQ+GLZTd5DMILtbZQ1xFbjaYVkyXkXBOSeO/6UyaVo7W8EHpUj0+Cza2uZnhuCbfp5CTxkOZJSg2nZxjg59ajrsCSQCoydoJ3ELk4BIHJxihVZTKCTfc81kWdwysuD+IfEdxWPVQa6VxeGmdDj1b9pf0/oayF1KM+pHzFaNWyM+/P60rXL4dRLlcfo+mh8Suiuuf2b76/H+1/A15bUox6k/If1rSVSoL4XT3b/3sTfxS59Ev97mzl1Y/hXHz/pUZ1CQtIxJySf5CtnWquz52+dbtNp66vwR5+q1Nlq+pm60zwuZoonEu1persXpSMo6Wd3UlXyxg44LYrHs/D7yvaqm9kuYY5hIInKIshICs3bIxkjI4IrX6hqEkkMNvlkij62/ZI6GTqnIVlXGQOayYtelS4tpFLLFbQxRLEsrqjmNnJZ1HHIYDnP3RXG78vGMclaVWFky7Hw+JUMqzoI43mS5dhtEHR3ZZhnzA7eMVi3+mpFax3JlcrLH1YwIJWUoc7VaVQURyOdp9+9axLpxa3UO1M3ThmO44UdYykDjzd8elZ0+tyLbSW8ESIJYuk7maUqB6usGNof8AeBrmdQv68e51Kl8Gbd6EsL3HWuEjit2jjeUox3PIgdUjjXJY4Poasabpkc8zJHcL0kj6sk7IyKicfeV8EHJA7+tVn8QtJJdNLBFLHcSRyiJnZdrxIqiRZFGVbg+lWG1+QRSxw29tD1mjDZJuQIkBJUrKp3kse5puvS5XPbpgbauMHuXSyiXjO236oQHGCSxZ9oxzx6Hn0IrX1tLrxC0vX60EconggimxI0O94mJ6nkU7CQVGB+yK1bTb2Y9JYl42osjS4GOcswB75q2qdjbU0V2RglmLNfqXf/D/AFrt0k5/tK3OJSGhGeF6YLKxJAGGJwBlm3AcAAHOOI6jySP3cfrXcnSQ3turQSIU3fbCRmhkjVHAjKL+PnPmAxt4Y9qo+JdI+5PQ/lIlq0otK8o9EGodrcbxahFLHHI3U6SylUQqACydxG0nZuRuVQACfWpiajnjBrpI+pDMI41BMu1YxLjB8yyS5QAHbwVJxnBzgEDln0w2Zj1Df6SxI4+a5Rv/AMr+tREGup/SlZm4sILkEM8JCylc483kkxn0Dgfkc1ymFuKI8TWQ2zZcq7Z3LRSJIhwyMGU4BwRyODVmlSMa4M/Udbup12Syr0zIJWSOKOIO4bcGfYuWwRnmr3/Ed1mU74m603XkDwxSAybAgIVgceUDtWqpXMF/8m3yX1vJBHNEGAWcqZcIozsfeoUfh59qsmqUrpVKbl1FKVWhEkuly7ol+HlP5f6VlVpNCuMMUPZuR8x/pW7r1qZ7oI9OmW6CFKUq0tK1pZGySfcmtpdybVPueBWpqyBTZ4JN4XkjtomuZJIIy0iQR9fdtKhlefAVWO7YCAcd+9XksHhW4hsHi+s9dGR26bObGRNyGESZBbJ2k4z5T8KiJjBIbAyOx9R+deHtkOcop3d8gc1RPTylJvd1JwuSSWCYeGry4W+aOaZWOx3kULBt3iA7d2xcbuASBjmtPp+tTf2ct00nUmN7ZklggyvTOUwoA2nt+daeO3RV2hVCnuAAB+lVMK8DaPL93jt8vauPTZ5/R1X4JtcTwx3VpBbMCLq4W9m4HkgziOA+32m44/drWafrcy2+qssuOl1zB5YyEP1pwCuVyTjjnPpUe2DJOBk9zgZP+/5156C427Vx7YGPftXP4nlj5/oSa01po7G4ndVmntSDbu+3O66fpncAAGCk7gMcVGYEYAB2Lt3Zj3LE8mqyRhvvAH15GeRSZ8Amr66VGTfkqnZmOGXNBtOvewRjndKmf7qnLfwBrr+n6lcSX8gRhJCGaNkDhdiqEAfY0YJIbdlg5zuxjjiAfRbpavLPPMSIoomUsCVw0gwSGXkELu7c+YV0vwfpaxdWQTJcCRspKojBZMkgN00ALAkgtk57nBrz/iE82KPhGnQxxByfckYpVaVgNoqzdwLIpRhlWBBHwq9SgIpo+l9O2+p3X1dUkDwxpHv83DMxZn/Gy+bb6c8nvXDNZ0x7S4kgk+8hxn0ZTyrD5iu3eKdLMcjXkQCsOnubc2cDglywYRRBcFjGu5gMEjFajx54fGpWy3MCt9YjX7pUo7x8+UoeQTyy59/jXGZdXT8yOV1RyLNKsRP6VfqSPDlHDKUpSunBSlKAUpSgPSMQQR3ByKlFnciRQw/MexqK1lWF4Y2z3B4YVoot2S56Mupt2P0JNVa8RSBgCpyDWLeXX4V/M/yr048noOSSyWL2bc3HYf7JrHpSr0sGdvLFKUoBSlKAUpSgFYNy+44GT6ADkk/AetXbqfHA7+vwqY/R34cfa1+0RkWIFoIuzSMvdlzwcDIXPBPtio2WKqDmyKi7ZbF7kr0rSEtrSOx6iJcSr1pNysysSVXaWVlKnJULhgfJxnmpdo+nLBGqjlgiq745cqPvMe/qe/vUa8MwC7uGvWVWjIHQYq249trp1EV0XaRlcsu7JGKmlfPzk5Nyfc9mMVFJLsKUpUSQpSlAeXUEEHkEEEHng9xUP0TSZoLmTppshGS4yW3nHCx7iGd+FzJIcLtCKMZNTKvEsYYFT2IIOCRweO45H5UByPxf4PF5H9esQN7czwqyudw+9tKZHUHYqDg+nx5or44P+o+Fdrjs7qwbqjZ0A23Z1WwI2bYnULr3DMJGmzkAbACBWNrPhqz1ZerAyw3RRXYAgnBwR1Ix8x5uDhh8q4YNRpFLmJyIVWs3XfDtzZNieMqPR1y0bfJ8Y/I4Na1ZakmeVKuUXhlylUDj3qtdyQFKrXkuKArTNW2m9q22geF7q9P2SYT1lfKRj/FjzflmuNlkapSeEYdvdsoO08HuP99qy4pg3b9KnVn4Ls1CW7CWWSV2j+soyhUmjViyCLdnaNpBJXuV55qL+JPBV1ZHJUyRjtLGCQB+8vdP8vjXsaS+qUVHozTKi2pc8owaVgx3Z9eavrdKfh862uLIKcWX6V4Eq+4/Wq7x7j9ajgnlHqlW2nUeoqy94PQfrXcM45xRlViT3Xov6/0pa28tw+yJGkY9lQZ/M+w+JromgfR7HbobjUmUhQW6QOVAUZ85/H6+UcfOq7boUrMnz4EIzteIrgj3gzwh9ZKzXJEdtk4LHYZiFLFVJ7LhSSw9Acdq6PZ6jNPPEtnsS0WPLMV78soXplQVxsyCGGQ4ODivM92l+TaAPA8bLNC2GXywyBJQDgbXBLIQM8Op5BqS6TpkdvHsiUKM5PABZj3Y7QBn5CvFv1ErpZfQ9WmiNSwupkwwhRhQFHPAGBycnt8Sf1q7SlUFwpSlAKUpQClKUAqK6n4ZdrqOSE9NCxec9R8nOwsscYGAzmOMF8/dUgAbjmVUNAQ7UvE/SeYXELfV9xRd6AFtkbM+0ZIl3N01UcElj7VpbnwrpN47iMm3lDlGCnZ5wXBARsqeY3+7+ya6Q8YIwRkfHn49qj2qeEYZiRykbCcuqZBMsy7TICThSA0nGOS+aEZQjLqjnEv0Ws+8215DIqNtfepTadqtguuQfKwOcetYI+i6+IBXoOpAIZZcgg9iPLzXT73woxs5LWKfYZXkeWTYgLb8naFA2qPuA8fdB9TmsU6Xeuxw5iB+tKftWXAOBCFQKQBxuDdwDj4VzBnekrZzyP6K78nnoL8TIf5Ka2tj9EL97i5jUDkhFLcDudz4x+lTFvDl2+d92VLRbNyGQ7WMQUBUdsECQdTcfMc4PFbHSfDzRz9d5i7ATgKF2qOu8cjgZJOA0YI5/EaYOrSVohlno2lWpGyKS6lw4UyA7BIqqyRsGwqs+5dvBJ9OAa3i2t1egBgsUGVjKESRb48qz5gZcsHRmiIbG0ruHepNp+hW8AxFEq+bf6sd2MAgsSRgcADt6VsMV0vjCMeiNPo3h5LZnZGkYuF39Rt5LKNu/djIYqEU47iNfXJrW3FtewTSSIeukmAFOF6fnyWZR9/CHaAuCcDJORtldUIoSOaS2Wm325pofq0mCxaMkDaBEWJIADMDMiEY4YEZOK1159FDHJtrqNwCRhxjBU4ILpnkEEdvSun6hpMM+OqgYjG08hlwysNrqQR5lU8Huo9qwJ/D2I4oopXjjRw7AYZnIfqZZzzktyffPPetFeqthwmUT01c+qOUTfRlfjssTfKT+oFW1+ja/P8A7aD5yLXTo9Eu47SWNLnMzFDGxLALtCB8s25sOVYnHbeQpHerc9jqIdmWVWUSQlFD4yokzLuJjPBTy7R3PPB73/8Ao2+hT/Aq9SB2v0VXbffkgjHzZz+gAB/Wt9a/RvZQDddTtJgMSM9JSFUu2Ap3HCgnAPat0PDF2Y9rXrbim1nO5zuZCrOvKgHcEYDsPMMc1lW/hCIkmUuftGYBZCoPMgQkoFIIjlaPGSCuM5PNVz1t0u+P0WQ0lUexjXeoJZkW1nBGheJWjk4WMPKWSHcByy71AJHbenvmsiyt11CC3eUSqY23OskYRy+wqyMCoG3DsGCjB5HpW8OlQ/ZZjQ9EAREqCUAAA2k9uw/SszbWVtvk0JJcIx7WySPGxFXaNo2gDCk5IHwzzWTSlcOilKUApSlAKUpQClKUApSlAKUpQFMUxVaUBTFVpSgFKUoBSlKAUpSgKYpiq0oBimKUoBSlKAUpSgFKUoBSlK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3038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657332" y="6162832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 descr="Image result for cancer Control World day,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16025"/>
            <a:ext cx="9115425" cy="23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485" y="4868354"/>
            <a:ext cx="857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002060"/>
                </a:solidFill>
              </a:rPr>
              <a:t>მე შემიძლია, ჩვენ შეგვიძლია </a:t>
            </a:r>
          </a:p>
          <a:p>
            <a:pPr algn="ctr"/>
            <a:r>
              <a:rPr lang="ka-GE" sz="2000" b="1" dirty="0">
                <a:solidFill>
                  <a:srgbClr val="002060"/>
                </a:solidFill>
              </a:rPr>
              <a:t> პოლიტიკის შეცვლა, კიბოს კონტროლი, პრევენცია, სკრინინგი, მართვა ხელმისაწვდომობის გაზრდა, სტიგმის დაძლევა... შემოგვიერთდით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42" y="61754"/>
            <a:ext cx="7665798" cy="552033"/>
          </a:xfrm>
        </p:spPr>
        <p:txBody>
          <a:bodyPr/>
          <a:lstStyle/>
          <a:p>
            <a:pPr>
              <a:defRPr/>
            </a:pPr>
            <a:br>
              <a:rPr lang="ka-GE" sz="2000" b="1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br>
              <a:rPr lang="ka-GE" sz="2000" b="1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სტრატეგიის და სამოქმედო გეგმის </a:t>
            </a:r>
            <a:r>
              <a:rPr lang="ka-GE" sz="2800" b="1" dirty="0">
                <a:solidFill>
                  <a:srgbClr val="C00000"/>
                </a:solidFill>
              </a:rPr>
              <a:t>ამოცანები</a:t>
            </a:r>
            <a:br>
              <a:rPr lang="ka-GE" sz="2000" b="1" dirty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143123"/>
              </p:ext>
            </p:extLst>
          </p:nvPr>
        </p:nvGraphicFramePr>
        <p:xfrm>
          <a:off x="167950" y="770502"/>
          <a:ext cx="8808720" cy="520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0957" y="5966935"/>
            <a:ext cx="9144000" cy="857652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5966935"/>
            <a:ext cx="812002" cy="6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044745" y="5966935"/>
            <a:ext cx="3970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a-GE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80272" y="5978552"/>
            <a:ext cx="10967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a-G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9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42" y="61754"/>
            <a:ext cx="7665798" cy="552033"/>
          </a:xfrm>
        </p:spPr>
        <p:txBody>
          <a:bodyPr/>
          <a:lstStyle/>
          <a:p>
            <a:pPr>
              <a:defRPr/>
            </a:pPr>
            <a:br>
              <a:rPr lang="ka-GE" sz="2000" b="1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br>
              <a:rPr lang="ka-GE" sz="2000" b="1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სტრატეგიის და სამოქმედო გეგმის </a:t>
            </a:r>
            <a:r>
              <a:rPr lang="ka-GE" sz="2800" b="1" dirty="0">
                <a:solidFill>
                  <a:srgbClr val="C00000"/>
                </a:solidFill>
              </a:rPr>
              <a:t>ამოცანები (გაგრძელება)</a:t>
            </a:r>
            <a:br>
              <a:rPr lang="ka-GE" sz="2000" b="1" dirty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2486"/>
              </p:ext>
            </p:extLst>
          </p:nvPr>
        </p:nvGraphicFramePr>
        <p:xfrm>
          <a:off x="167950" y="1052736"/>
          <a:ext cx="8808720" cy="49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0957" y="5966935"/>
            <a:ext cx="9144000" cy="857652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5966935"/>
            <a:ext cx="812002" cy="6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044745" y="5966935"/>
            <a:ext cx="3970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a-GE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80272" y="5978552"/>
            <a:ext cx="10967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a-G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2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41" y="325266"/>
            <a:ext cx="7958118" cy="857256"/>
          </a:xfrm>
        </p:spPr>
        <p:txBody>
          <a:bodyPr rtlCol="0">
            <a:noAutofit/>
          </a:bodyPr>
          <a:lstStyle/>
          <a:p>
            <a:r>
              <a:rPr lang="ka-GE" sz="3200" b="1" dirty="0">
                <a:solidFill>
                  <a:srgbClr val="C00000"/>
                </a:solidFill>
              </a:rPr>
              <a:t>სამიზნეები 2020 წლისთვის</a:t>
            </a:r>
            <a:endParaRPr lang="en-US" sz="32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58727"/>
            <a:ext cx="8691690" cy="4301670"/>
          </a:xfrm>
        </p:spPr>
        <p:txBody>
          <a:bodyPr rtlCol="0">
            <a:noAutofit/>
          </a:bodyPr>
          <a:lstStyle/>
          <a:p>
            <a:pPr lvl="0"/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ონკოლოგიური დაავადებებით გამოწვეული სიკვდილიანობის ზრდის შეჩერება (</a:t>
            </a:r>
            <a:r>
              <a:rPr lang="ka-GE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ნულოვანი ზრდა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)</a:t>
            </a:r>
          </a:p>
          <a:p>
            <a:pPr lvl="0"/>
            <a:endParaRPr lang="en-US" sz="22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ონკოლოგიურ დაავადებათა ძირითადი რისკის ფაქტორების შესახებ ინფორმირებულთა </a:t>
            </a:r>
            <a:r>
              <a:rPr lang="ka-GE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10%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–იანი ზრდა</a:t>
            </a:r>
          </a:p>
          <a:p>
            <a:pPr lvl="1"/>
            <a:endParaRPr lang="en-US" sz="1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სკრინინგს დაქვემდებარებული კიბოს (ძუძუს, საშვილოსნოს ყელის და კოლორექტალური კიბო) ადრეულ ეტაპზე (</a:t>
            </a:r>
            <a:r>
              <a:rPr lang="en-US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I 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და</a:t>
            </a:r>
            <a:r>
              <a:rPr lang="en-US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 II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 სტადია) გამოვლენის </a:t>
            </a:r>
            <a:r>
              <a:rPr lang="ka-GE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30%–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იანი მატება</a:t>
            </a:r>
          </a:p>
          <a:p>
            <a:pPr lvl="1"/>
            <a:endParaRPr lang="en-US" sz="1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სკრინინგულ პროგრამებში მიზნობრივი პოპულაციის მონაწილეობის მაჩვენებლის </a:t>
            </a:r>
            <a:r>
              <a:rPr lang="ka-GE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20%</a:t>
            </a:r>
            <a:r>
              <a:rPr lang="ka-GE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–იანი ზრდა </a:t>
            </a:r>
            <a:endParaRPr lang="en-US" sz="22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1"/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35899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04202" y="6312239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9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94" y="174531"/>
            <a:ext cx="7958118" cy="857256"/>
          </a:xfrm>
        </p:spPr>
        <p:txBody>
          <a:bodyPr rtlCol="0">
            <a:noAutofit/>
          </a:bodyPr>
          <a:lstStyle/>
          <a:p>
            <a:r>
              <a:rPr lang="ka-GE" sz="2800" b="1" dirty="0">
                <a:solidFill>
                  <a:srgbClr val="C00000"/>
                </a:solidFill>
              </a:rPr>
              <a:t>სამიზნეები 2020 წლისთვის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31787"/>
            <a:ext cx="8893652" cy="4611992"/>
          </a:xfrm>
        </p:spPr>
        <p:txBody>
          <a:bodyPr rtlCol="0">
            <a:noAutofit/>
          </a:bodyPr>
          <a:lstStyle/>
          <a:p>
            <a:pPr lvl="1"/>
            <a:r>
              <a:rPr lang="ka-GE" sz="2200" b="1" dirty="0">
                <a:solidFill>
                  <a:srgbClr val="002060"/>
                </a:solidFill>
              </a:rPr>
              <a:t>ქირურგიული სამედიცინო მომსახურების </a:t>
            </a:r>
            <a:r>
              <a:rPr lang="ka-GE" sz="2200" b="1" dirty="0">
                <a:solidFill>
                  <a:srgbClr val="C00000"/>
                </a:solidFill>
              </a:rPr>
              <a:t>100%-</a:t>
            </a:r>
            <a:r>
              <a:rPr lang="ka-GE" sz="2200" b="1" dirty="0">
                <a:solidFill>
                  <a:srgbClr val="002060"/>
                </a:solidFill>
              </a:rPr>
              <a:t>იანი ხელმისაწვდომობა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ქიმიო-თერაპიის </a:t>
            </a:r>
            <a:r>
              <a:rPr lang="ka-GE" sz="2200" b="1" dirty="0">
                <a:solidFill>
                  <a:srgbClr val="C00000"/>
                </a:solidFill>
              </a:rPr>
              <a:t>80%-</a:t>
            </a:r>
            <a:r>
              <a:rPr lang="ka-GE" sz="2200" b="1" dirty="0">
                <a:solidFill>
                  <a:srgbClr val="002060"/>
                </a:solidFill>
              </a:rPr>
              <a:t>იანი ხელმისაწვდომობა</a:t>
            </a: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იმუნოთერაპიის </a:t>
            </a:r>
            <a:r>
              <a:rPr lang="ka-GE" sz="2200" b="1" dirty="0">
                <a:solidFill>
                  <a:srgbClr val="C00000"/>
                </a:solidFill>
              </a:rPr>
              <a:t>40%</a:t>
            </a:r>
            <a:r>
              <a:rPr lang="ka-GE" sz="2200" b="1" dirty="0">
                <a:solidFill>
                  <a:srgbClr val="002060"/>
                </a:solidFill>
              </a:rPr>
              <a:t>-იანი ხელმისაწვდომობა (ამჟამად 10-15%-ია)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სხივური-თერაპიის </a:t>
            </a:r>
            <a:r>
              <a:rPr lang="ka-GE" sz="2200" b="1" dirty="0">
                <a:solidFill>
                  <a:srgbClr val="C00000"/>
                </a:solidFill>
              </a:rPr>
              <a:t>70%-</a:t>
            </a:r>
            <a:r>
              <a:rPr lang="ka-GE" sz="2200" b="1" dirty="0">
                <a:solidFill>
                  <a:srgbClr val="002060"/>
                </a:solidFill>
              </a:rPr>
              <a:t>იანი ხელმისაწვდომობა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ესენციური მედიკამენტების </a:t>
            </a:r>
            <a:r>
              <a:rPr lang="ka-GE" sz="2200" b="1" dirty="0">
                <a:solidFill>
                  <a:srgbClr val="C00000"/>
                </a:solidFill>
              </a:rPr>
              <a:t>80%-</a:t>
            </a:r>
            <a:r>
              <a:rPr lang="ka-GE" sz="2200" b="1" dirty="0">
                <a:solidFill>
                  <a:srgbClr val="002060"/>
                </a:solidFill>
              </a:rPr>
              <a:t>იანი ხელმისაწვდომობა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იოდოთერაპიის </a:t>
            </a:r>
            <a:r>
              <a:rPr lang="ka-GE" sz="2200" b="1" dirty="0">
                <a:solidFill>
                  <a:srgbClr val="C00000"/>
                </a:solidFill>
              </a:rPr>
              <a:t>80%-</a:t>
            </a:r>
            <a:r>
              <a:rPr lang="ka-GE" sz="2200" b="1" dirty="0">
                <a:solidFill>
                  <a:srgbClr val="002060"/>
                </a:solidFill>
              </a:rPr>
              <a:t>იანი ხელმისაწვდომობა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5-წლიანი გადარჩენის მაჩვენებლის </a:t>
            </a:r>
            <a:r>
              <a:rPr lang="ka-GE" sz="2200" b="1" dirty="0">
                <a:solidFill>
                  <a:srgbClr val="C00000"/>
                </a:solidFill>
              </a:rPr>
              <a:t>20%-</a:t>
            </a:r>
            <a:r>
              <a:rPr lang="ka-GE" sz="2200" b="1" dirty="0">
                <a:solidFill>
                  <a:srgbClr val="002060"/>
                </a:solidFill>
              </a:rPr>
              <a:t>იანი მატება</a:t>
            </a:r>
          </a:p>
          <a:p>
            <a:pPr lvl="1"/>
            <a:endParaRPr lang="ka-GE" sz="500" b="1" dirty="0">
              <a:solidFill>
                <a:srgbClr val="002060"/>
              </a:solidFill>
            </a:endParaRPr>
          </a:p>
          <a:p>
            <a:pPr lvl="1"/>
            <a:r>
              <a:rPr lang="ka-GE" sz="2200" b="1" dirty="0">
                <a:solidFill>
                  <a:srgbClr val="002060"/>
                </a:solidFill>
              </a:rPr>
              <a:t>პალიატიური მზრუნველობით  პაციენტთა მოცვის მაჩვენებლის </a:t>
            </a:r>
            <a:r>
              <a:rPr lang="ka-GE" sz="2200" b="1" dirty="0">
                <a:solidFill>
                  <a:srgbClr val="C00000"/>
                </a:solidFill>
              </a:rPr>
              <a:t>30%-</a:t>
            </a:r>
            <a:r>
              <a:rPr lang="ka-GE" sz="2200" b="1" dirty="0">
                <a:solidFill>
                  <a:srgbClr val="002060"/>
                </a:solidFill>
              </a:rPr>
              <a:t>იანი მატება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68999" y="6162832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6" y="177009"/>
            <a:ext cx="8735888" cy="84502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სტრატეგიული ამოცანა 1: სრულყოფილი მონაცემებისადმი ხელმისაწვდომობა</a:t>
            </a:r>
            <a:endParaRPr lang="en-US" altLang="en-US" sz="2800" b="1" kern="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3905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32672143"/>
              </p:ext>
            </p:extLst>
          </p:nvPr>
        </p:nvGraphicFramePr>
        <p:xfrm>
          <a:off x="853375" y="1262120"/>
          <a:ext cx="7086600" cy="201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84832966"/>
              </p:ext>
            </p:extLst>
          </p:nvPr>
        </p:nvGraphicFramePr>
        <p:xfrm>
          <a:off x="142844" y="3596044"/>
          <a:ext cx="4338069" cy="257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Oval 2"/>
          <p:cNvSpPr/>
          <p:nvPr/>
        </p:nvSpPr>
        <p:spPr>
          <a:xfrm>
            <a:off x="7020272" y="1682056"/>
            <a:ext cx="762000" cy="1371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46308535"/>
              </p:ext>
            </p:extLst>
          </p:nvPr>
        </p:nvGraphicFramePr>
        <p:xfrm>
          <a:off x="4849688" y="3465400"/>
          <a:ext cx="4114800" cy="253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24752" y="31748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ფარისებრი ჯირკვლის კიბოს შეფასებითი ასაკ–სტანდარტიზებული ავადობა და სიკვდილიანობა 100 000 ქალზე,</a:t>
            </a:r>
            <a:r>
              <a:rPr lang="en-US" sz="12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GLOBOCAN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8153400" y="3942413"/>
            <a:ext cx="533400" cy="152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30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39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</p:spPr>
        <p:txBody>
          <a:bodyPr rtlCol="0">
            <a:noAutofit/>
          </a:bodyPr>
          <a:lstStyle/>
          <a:p>
            <a:r>
              <a:rPr lang="ka-GE" sz="2400" b="1" dirty="0">
                <a:solidFill>
                  <a:srgbClr val="C00000"/>
                </a:solidFill>
                <a:latin typeface="Sylfaen" pitchFamily="18" charset="0"/>
              </a:rPr>
              <a:t>სტრატეგიული ამოცანა 2: </a:t>
            </a:r>
            <a:r>
              <a:rPr lang="ka-GE" sz="2400" b="1" dirty="0">
                <a:solidFill>
                  <a:srgbClr val="C00000"/>
                </a:solidFill>
              </a:rPr>
              <a:t>ცხოვრების არაჯანსაღ წესთან, გარემო და პროფესიულ ფაქტორებთან, ინფექციურ აგენტთან დაკავშირებული კიბოს რისკის შემცირება</a:t>
            </a: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5670566" cy="4429156"/>
          </a:xfrm>
          <a:ln w="38100">
            <a:solidFill>
              <a:srgbClr val="002060"/>
            </a:solidFill>
          </a:ln>
        </p:spPr>
        <p:txBody>
          <a:bodyPr rtlCol="0">
            <a:noAutofit/>
          </a:bodyPr>
          <a:lstStyle/>
          <a:p>
            <a:pPr lvl="0">
              <a:buNone/>
            </a:pPr>
            <a:r>
              <a:rPr lang="ka-GE" sz="2000" b="1" dirty="0">
                <a:solidFill>
                  <a:srgbClr val="002060"/>
                </a:solidFill>
                <a:latin typeface="Sylfaen" pitchFamily="18" charset="0"/>
              </a:rPr>
              <a:t>ძირითადი ინტერვენციები:</a:t>
            </a:r>
          </a:p>
          <a:p>
            <a:r>
              <a:rPr lang="ka-GE" sz="2000" b="1" dirty="0">
                <a:solidFill>
                  <a:srgbClr val="002060"/>
                </a:solidFill>
                <a:latin typeface="Sylfaen" pitchFamily="18" charset="0"/>
              </a:rPr>
              <a:t>ცხოვრების ჯანსაღი წესის </a:t>
            </a:r>
            <a:r>
              <a:rPr lang="ka-GE" sz="2000" b="1" dirty="0" err="1">
                <a:solidFill>
                  <a:srgbClr val="002060"/>
                </a:solidFill>
                <a:latin typeface="Sylfaen" panose="010A0502050306030303" pitchFamily="18" charset="0"/>
              </a:rPr>
              <a:t>დამკვიდრებისადმი</a:t>
            </a: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 ხელშეწყობა</a:t>
            </a:r>
            <a:endParaRPr lang="en-US" sz="2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0">
              <a:buNone/>
            </a:pPr>
            <a:endParaRPr lang="ka-GE" sz="800" b="1" dirty="0">
              <a:solidFill>
                <a:srgbClr val="002060"/>
              </a:solidFill>
              <a:latin typeface="Sylfaen" pitchFamily="18" charset="0"/>
            </a:endParaRPr>
          </a:p>
          <a:p>
            <a:pPr lvl="0"/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გარემო და პროფესიულ </a:t>
            </a:r>
            <a:r>
              <a:rPr lang="ka-GE" sz="2000" b="1" dirty="0" err="1">
                <a:solidFill>
                  <a:srgbClr val="002060"/>
                </a:solidFill>
                <a:latin typeface="Sylfaen" panose="010A0502050306030303" pitchFamily="18" charset="0"/>
              </a:rPr>
              <a:t>ბლასტომოგენებთან</a:t>
            </a: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 დაკავშირებული კიბოს რისკის შემცირება</a:t>
            </a:r>
          </a:p>
          <a:p>
            <a:pPr lvl="0"/>
            <a:endParaRPr lang="ka-GE" sz="8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ვირუსული ჰეპატიტი B-ს  საწინააღმდეგო ვაქცინაციით მაქსიმალური მოცვა და </a:t>
            </a:r>
            <a:r>
              <a:rPr lang="en-US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HPV </a:t>
            </a: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ვაქცინაციის დანერგვის ხელშეწყობა</a:t>
            </a:r>
          </a:p>
          <a:p>
            <a:endParaRPr lang="ka-GE" sz="1000" b="1" dirty="0">
              <a:solidFill>
                <a:srgbClr val="002060"/>
              </a:solidFill>
            </a:endParaRPr>
          </a:p>
          <a:p>
            <a:r>
              <a:rPr lang="ka-GE" sz="2000" b="1" dirty="0">
                <a:solidFill>
                  <a:srgbClr val="002060"/>
                </a:solidFill>
              </a:rPr>
              <a:t>პაციენტთა კონსულტირებაში სამედიცინო პერსონალის როლის გაზრდა</a:t>
            </a:r>
          </a:p>
          <a:p>
            <a:endParaRPr lang="ka-GE" sz="1000" b="1" dirty="0">
              <a:solidFill>
                <a:srgbClr val="002060"/>
              </a:solidFill>
            </a:endParaRPr>
          </a:p>
          <a:p>
            <a:endParaRPr lang="ka-GE" sz="2200" b="1" dirty="0">
              <a:solidFill>
                <a:srgbClr val="002060"/>
              </a:solidFill>
              <a:latin typeface="Sylfaen" pitchFamily="18" charset="0"/>
            </a:endParaRPr>
          </a:p>
          <a:p>
            <a:pPr lvl="0"/>
            <a:endParaRPr lang="ka-GE" sz="900" b="1" dirty="0">
              <a:solidFill>
                <a:srgbClr val="002060"/>
              </a:solidFill>
              <a:latin typeface="Sylfaen" pitchFamily="18" charset="0"/>
            </a:endParaRPr>
          </a:p>
          <a:p>
            <a:pPr lvl="0"/>
            <a:endParaRPr lang="ru-RU" sz="9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81999" y="6339699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39527" y="324515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8224" y="2530942"/>
            <a:ext cx="2341494" cy="19389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“</a:t>
            </a:r>
            <a:r>
              <a:rPr lang="ka-GE" sz="2000" b="1" dirty="0">
                <a:solidFill>
                  <a:srgbClr val="002060"/>
                </a:solidFill>
              </a:rPr>
              <a:t>ჯანმრთელობის ხელშეწყობის სახელმწიფო პროგრამამ</a:t>
            </a:r>
            <a:r>
              <a:rPr lang="en-US" sz="2000" b="1" dirty="0">
                <a:solidFill>
                  <a:srgbClr val="002060"/>
                </a:solidFill>
              </a:rPr>
              <a:t>”</a:t>
            </a:r>
            <a:r>
              <a:rPr lang="ka-GE" sz="2000" b="1" dirty="0">
                <a:solidFill>
                  <a:srgbClr val="002060"/>
                </a:solidFill>
              </a:rPr>
              <a:t> უნდა მოიცვას ყველა რისკის ფაქტორი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6871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buNone/>
                <a:defRPr/>
              </a:pPr>
              <a:r>
                <a:rPr lang="ka-GE" sz="1200" b="1" dirty="0">
                  <a:solidFill>
                    <a:prstClr val="white"/>
                  </a:solidFill>
                  <a:latin typeface="Sylfaen" panose="010A0502050306030303" pitchFamily="18" charset="0"/>
                </a:rPr>
                <a:t>დაავადებათა კონტროლისა და საზოგადოებრივი </a:t>
              </a:r>
              <a:endParaRPr lang="en-US" sz="1200" b="1" dirty="0">
                <a:solidFill>
                  <a:prstClr val="white"/>
                </a:solidFill>
                <a:latin typeface="Sylfaen" panose="010A0502050306030303" pitchFamily="18" charset="0"/>
              </a:endParaRPr>
            </a:p>
            <a:p>
              <a:pPr lvl="0">
                <a:spcBef>
                  <a:spcPts val="0"/>
                </a:spcBef>
                <a:buNone/>
                <a:defRPr/>
              </a:pPr>
              <a:r>
                <a:rPr lang="ka-GE" sz="1200" b="1" dirty="0">
                  <a:solidFill>
                    <a:prstClr val="white"/>
                  </a:solidFill>
                  <a:latin typeface="Sylfaen" panose="010A0502050306030303" pitchFamily="18" charset="0"/>
                </a:rPr>
                <a:t>ჯანმრთელობის ეროვნული ცენტრი</a:t>
              </a:r>
            </a:p>
          </p:txBody>
        </p:sp>
        <p:pic>
          <p:nvPicPr>
            <p:cNvPr id="36873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6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www.ncdc.ge</a:t>
              </a:r>
              <a:endPara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2"/>
          <p:cNvSpPr txBox="1">
            <a:spLocks/>
          </p:cNvSpPr>
          <p:nvPr/>
        </p:nvSpPr>
        <p:spPr bwMode="auto">
          <a:xfrm>
            <a:off x="97744" y="198734"/>
            <a:ext cx="8828087" cy="938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ka-GE" sz="2400" b="1" kern="0" cap="all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2015 წლიდან დანერგილია </a:t>
            </a:r>
            <a:r>
              <a:rPr kumimoji="0" lang="ka-GE" sz="24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ჯანმრთელობის ხელშეწყობის სახელმწიფო პროგრამა</a:t>
            </a:r>
            <a:endParaRPr kumimoji="0" lang="en-US" altLang="en-US" sz="24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8" name="Subtitle 3"/>
          <p:cNvSpPr>
            <a:spLocks/>
          </p:cNvSpPr>
          <p:nvPr/>
        </p:nvSpPr>
        <p:spPr bwMode="auto">
          <a:xfrm>
            <a:off x="395288" y="1773238"/>
            <a:ext cx="8599487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altLang="en-US" sz="1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3817257" y="2256870"/>
            <a:ext cx="4905829" cy="3795264"/>
          </a:xfrm>
          <a:prstGeom prst="rect">
            <a:avLst/>
          </a:prstGeom>
          <a:noFill/>
          <a:ln w="44450">
            <a:solidFill>
              <a:srgbClr val="002060"/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მიზანი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 </a:t>
            </a:r>
            <a:r>
              <a:rPr kumimoji="0" lang="ka-GE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საქართველოს მოსახლეობისთვის ჯანმრთელობის შესაძლებლობების გაზრდა ძირითადი დეტერმინანტების კონტროლის გზით, დაავადებათა პრევენციის გაუმჯობესება ინფორმირებულობისა და ჯანსაღი გარემოს უზრუნველყოფით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476420"/>
            <a:ext cx="3221718" cy="451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5" y="1136948"/>
            <a:ext cx="882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“</a:t>
            </a:r>
            <a:r>
              <a:rPr kumimoji="0" lang="ka-GE" alt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საზოგადოებრივი მოძრაობა ჯანმრთელი საქართველოსთვის</a:t>
            </a:r>
            <a:r>
              <a:rPr kumimoji="0" lang="en-US" altLang="en-US" sz="24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”</a:t>
            </a:r>
            <a:endParaRPr kumimoji="0" lang="ru-RU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8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2052315" y="6146611"/>
            <a:ext cx="4103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695720"/>
              </p:ext>
            </p:extLst>
          </p:nvPr>
        </p:nvGraphicFramePr>
        <p:xfrm>
          <a:off x="-4700" y="19926"/>
          <a:ext cx="896112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2224712"/>
            <a:ext cx="4724400" cy="338554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სარძევე ჯირკვალი 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 ქალები, 40-70,  2 წელიწადში ერთხელ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a-GE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საშვილოსნოს ყელი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ქალები, 25-60, 3 წელიწადში ერთხელ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a-GE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ka-GE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კოლორექტალი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- ორივე სქესი, 50 – 70, ყოველწლიურად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a-GE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პროსტატის კიბოს </a:t>
            </a:r>
            <a:r>
              <a:rPr lang="ka-GE" sz="2200" b="1" kern="0" dirty="0">
                <a:solidFill>
                  <a:srgbClr val="C00000"/>
                </a:solidFill>
              </a:rPr>
              <a:t>მენეჯმენტი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ka-GE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კაცები, 50 – 70, ყოველწლიურად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Image result for cancer screen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383"/>
            <a:ext cx="34575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40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378" y="13845"/>
            <a:ext cx="6013902" cy="980728"/>
          </a:xfrm>
        </p:spPr>
        <p:txBody>
          <a:bodyPr rtlCol="0">
            <a:noAutofit/>
          </a:bodyPr>
          <a:lstStyle/>
          <a:p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ჯანდაცვის ყველა დონეზე  ხარისხიანი სამედიცინო მომსახურების ხელმისაწვდომობის გაზრდა</a:t>
            </a: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60492"/>
            <a:ext cx="8572560" cy="4591412"/>
          </a:xfrm>
        </p:spPr>
        <p:txBody>
          <a:bodyPr rtlCol="0">
            <a:noAutofit/>
          </a:bodyPr>
          <a:lstStyle/>
          <a:p>
            <a:pPr lvl="0"/>
            <a:r>
              <a:rPr lang="ka-GE" sz="2000" b="1" dirty="0">
                <a:solidFill>
                  <a:srgbClr val="002060"/>
                </a:solidFill>
              </a:rPr>
              <a:t>სამედიცინო მომსახურების თითოეული რგოლის ფუნქციებისა და კომპეტენციების განსაზღვრა, დონეებს შორის ურთიერთკავშირის არსებობა</a:t>
            </a:r>
          </a:p>
          <a:p>
            <a:pPr lvl="0"/>
            <a:endParaRPr lang="ka-GE" sz="500" b="1" dirty="0">
              <a:solidFill>
                <a:srgbClr val="002060"/>
              </a:solidFill>
            </a:endParaRPr>
          </a:p>
          <a:p>
            <a:pPr lvl="0"/>
            <a:r>
              <a:rPr lang="ka-GE" sz="2000" b="1" dirty="0">
                <a:solidFill>
                  <a:srgbClr val="002060"/>
                </a:solidFill>
              </a:rPr>
              <a:t>სამედიცინო მომსახურების პირველადი დონე:</a:t>
            </a:r>
          </a:p>
          <a:p>
            <a:pPr lvl="0">
              <a:buNone/>
            </a:pPr>
            <a:r>
              <a:rPr lang="ka-GE" sz="2000" b="1" dirty="0">
                <a:solidFill>
                  <a:srgbClr val="002060"/>
                </a:solidFill>
              </a:rPr>
              <a:t>	</a:t>
            </a:r>
            <a:r>
              <a:rPr lang="ka-GE" sz="2000" b="1" i="1" dirty="0">
                <a:solidFill>
                  <a:srgbClr val="002060"/>
                </a:solidFill>
              </a:rPr>
              <a:t>- </a:t>
            </a:r>
            <a:r>
              <a:rPr lang="ka-GE" sz="2000" b="1" i="1" dirty="0" err="1">
                <a:solidFill>
                  <a:srgbClr val="002060"/>
                </a:solidFill>
              </a:rPr>
              <a:t>პჯდ</a:t>
            </a:r>
            <a:r>
              <a:rPr lang="ka-GE" sz="2000" b="1" i="1" dirty="0">
                <a:solidFill>
                  <a:srgbClr val="002060"/>
                </a:solidFill>
              </a:rPr>
              <a:t> რგოლის ექიმთა ონკოლოგიური სიფხიზლის ამაღლება</a:t>
            </a:r>
          </a:p>
          <a:p>
            <a:pPr lvl="0"/>
            <a:endParaRPr lang="ka-GE" sz="500" b="1" dirty="0">
              <a:solidFill>
                <a:srgbClr val="002060"/>
              </a:solidFill>
            </a:endParaRPr>
          </a:p>
          <a:p>
            <a:pPr lvl="0"/>
            <a:r>
              <a:rPr lang="ka-GE" sz="2000" b="1" dirty="0">
                <a:solidFill>
                  <a:srgbClr val="002060"/>
                </a:solidFill>
              </a:rPr>
              <a:t>სამედიცინო მომსახურების მეორე დონე:</a:t>
            </a:r>
          </a:p>
          <a:p>
            <a:pPr lvl="0">
              <a:buNone/>
            </a:pPr>
            <a:r>
              <a:rPr lang="ka-GE" sz="2000" b="1" dirty="0">
                <a:solidFill>
                  <a:srgbClr val="002060"/>
                </a:solidFill>
              </a:rPr>
              <a:t>	- </a:t>
            </a:r>
            <a:r>
              <a:rPr lang="ka-GE" sz="2000" b="1" i="1" dirty="0">
                <a:solidFill>
                  <a:srgbClr val="002060"/>
                </a:solidFill>
              </a:rPr>
              <a:t>დაავადებათა გაღრმავებული დიაგნოსტიკა და  სტანდარტული ქირურგიული და მედიკამენტური მკურნალობა</a:t>
            </a:r>
          </a:p>
          <a:p>
            <a:pPr lvl="0"/>
            <a:endParaRPr lang="ka-GE" sz="1000" b="1" dirty="0">
              <a:solidFill>
                <a:srgbClr val="002060"/>
              </a:solidFill>
            </a:endParaRPr>
          </a:p>
          <a:p>
            <a:pPr lvl="0"/>
            <a:r>
              <a:rPr lang="ka-GE" sz="2000" b="1" dirty="0">
                <a:solidFill>
                  <a:srgbClr val="002060"/>
                </a:solidFill>
              </a:rPr>
              <a:t>სამედიცინო მომსახურების  მესამე დონე:</a:t>
            </a:r>
          </a:p>
          <a:p>
            <a:pPr lvl="0">
              <a:buNone/>
            </a:pPr>
            <a:r>
              <a:rPr lang="ka-GE" sz="2000" b="1" dirty="0">
                <a:solidFill>
                  <a:srgbClr val="002060"/>
                </a:solidFill>
              </a:rPr>
              <a:t>	- სპეციალიზებული კომბინირებული და კომპლექსური მკურნალობა, ნოვაციური მიდგომების დანერგვა, მულტიდისციპლინური მკურნალობისადმი ხელშეწყობა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68999" y="6162832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720" y="111371"/>
            <a:ext cx="2444312" cy="1163775"/>
            <a:chOff x="2368" y="218212"/>
            <a:chExt cx="2444312" cy="1163775"/>
          </a:xfrm>
        </p:grpSpPr>
        <p:sp>
          <p:nvSpPr>
            <p:cNvPr id="10" name="Rounded Rectangle 9"/>
            <p:cNvSpPr/>
            <p:nvPr/>
          </p:nvSpPr>
          <p:spPr>
            <a:xfrm>
              <a:off x="2368" y="218212"/>
              <a:ext cx="2444312" cy="116377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9179" y="275023"/>
              <a:ext cx="2330690" cy="105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/>
                <a:t>სტრატეგიული</a:t>
              </a:r>
              <a:r>
                <a:rPr lang="en-US" sz="2400" b="1" kern="1200" dirty="0"/>
                <a:t> </a:t>
              </a:r>
              <a:r>
                <a:rPr lang="en-US" sz="2400" b="1" kern="1200" dirty="0" err="1"/>
                <a:t>ამოცანა</a:t>
              </a:r>
              <a:r>
                <a:rPr lang="en-US" sz="2400" b="1" kern="1200" dirty="0"/>
                <a:t> #</a:t>
              </a:r>
              <a:r>
                <a:rPr lang="ka-GE" sz="2400" b="1" dirty="0"/>
                <a:t>4</a:t>
              </a:r>
              <a:endParaRPr lang="en-NZ" sz="2400" b="1" kern="12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319" y="18730"/>
            <a:ext cx="5651348" cy="852885"/>
          </a:xfrm>
        </p:spPr>
        <p:txBody>
          <a:bodyPr rtlCol="0">
            <a:noAutofit/>
          </a:bodyPr>
          <a:lstStyle/>
          <a:p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დროული დიაგნოსტიკის გზით კიბოთი    სიკვდილიანობის შემცირება</a:t>
            </a: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22" y="1315917"/>
            <a:ext cx="8505645" cy="4589132"/>
          </a:xfrm>
        </p:spPr>
        <p:txBody>
          <a:bodyPr rtlCol="0">
            <a:noAutofit/>
          </a:bodyPr>
          <a:lstStyle/>
          <a:p>
            <a:pPr lvl="0">
              <a:buNone/>
            </a:pPr>
            <a:r>
              <a:rPr lang="ka-GE" sz="2200" b="1" dirty="0">
                <a:solidFill>
                  <a:srgbClr val="002060"/>
                </a:solidFill>
                <a:latin typeface="Sylfaen" pitchFamily="18" charset="0"/>
              </a:rPr>
              <a:t>ინტერევენციები:</a:t>
            </a:r>
          </a:p>
          <a:p>
            <a:pPr lvl="0"/>
            <a:r>
              <a:rPr lang="ka-GE" sz="2200" b="1" dirty="0">
                <a:solidFill>
                  <a:srgbClr val="002060"/>
                </a:solidFill>
              </a:rPr>
              <a:t>დროული კლინიკური დიაგნოსტირება და მისი ჰისტო-მორფოლოგიური დადასტურება</a:t>
            </a:r>
            <a:endParaRPr lang="en-US" sz="2200" b="1" dirty="0">
              <a:solidFill>
                <a:srgbClr val="002060"/>
              </a:solidFill>
            </a:endParaRPr>
          </a:p>
          <a:p>
            <a:pPr lvl="0"/>
            <a:endParaRPr lang="ru-RU" sz="500" b="1" dirty="0">
              <a:solidFill>
                <a:srgbClr val="002060"/>
              </a:solidFill>
            </a:endParaRPr>
          </a:p>
          <a:p>
            <a:r>
              <a:rPr lang="ka-GE" sz="2200" b="1" dirty="0">
                <a:solidFill>
                  <a:srgbClr val="002060"/>
                </a:solidFill>
              </a:rPr>
              <a:t>თანამედროვე სტანდარტების შესაბამისი პათოლოგ-ანატომიური სამსახურის განვითარება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en-US" sz="500" dirty="0">
              <a:solidFill>
                <a:srgbClr val="002060"/>
              </a:solidFill>
            </a:endParaRPr>
          </a:p>
          <a:p>
            <a:r>
              <a:rPr lang="ka-GE" sz="2200" b="1" dirty="0">
                <a:solidFill>
                  <a:srgbClr val="002060"/>
                </a:solidFill>
              </a:rPr>
              <a:t>სხივური დიაგნოსტიკის სხვადასხვა მეთოდების ხელმისაწვდომობის გაზრდა სამედიცინო მომსახურების შესაბამის დონეზე</a:t>
            </a:r>
          </a:p>
          <a:p>
            <a:endParaRPr lang="ka-GE" sz="500" b="1" dirty="0">
              <a:solidFill>
                <a:srgbClr val="002060"/>
              </a:solidFill>
            </a:endParaRPr>
          </a:p>
          <a:p>
            <a:r>
              <a:rPr lang="ka-GE" sz="2200" b="1" dirty="0">
                <a:solidFill>
                  <a:srgbClr val="002060"/>
                </a:solidFill>
              </a:rPr>
              <a:t>ენდოსკოპიური კვლევების ხელმისაწვდომობის გაზრდა ცალკეული ლოკალიზაციის კიბოს (საყლაპავი, კუჭი, თორმეტგოჯა ნაწლავი, ფილტვი, ბრონქები, კოლინჯი და სწორი ნაწლავი) დიაგნოსტირების მიზნით</a:t>
            </a:r>
          </a:p>
          <a:p>
            <a:endParaRPr lang="ru-RU" sz="500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052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670" y="116423"/>
            <a:ext cx="2466851" cy="1163775"/>
            <a:chOff x="-20171" y="317580"/>
            <a:chExt cx="2466851" cy="1163775"/>
          </a:xfrm>
        </p:grpSpPr>
        <p:sp>
          <p:nvSpPr>
            <p:cNvPr id="10" name="Rounded Rectangle 9"/>
            <p:cNvSpPr/>
            <p:nvPr/>
          </p:nvSpPr>
          <p:spPr>
            <a:xfrm>
              <a:off x="2368" y="317580"/>
              <a:ext cx="2444312" cy="116377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-20171" y="317580"/>
              <a:ext cx="2330690" cy="105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/>
                <a:t>სტრატეგიული</a:t>
              </a:r>
              <a:r>
                <a:rPr lang="en-US" sz="2400" b="1" kern="1200" dirty="0"/>
                <a:t> </a:t>
              </a:r>
              <a:r>
                <a:rPr lang="en-US" sz="2400" b="1" kern="1200" dirty="0" err="1"/>
                <a:t>ამოცანა</a:t>
              </a:r>
              <a:r>
                <a:rPr lang="en-US" sz="2400" b="1" kern="1200" dirty="0"/>
                <a:t> #</a:t>
              </a:r>
              <a:r>
                <a:rPr lang="ka-GE" sz="2400" b="1" dirty="0"/>
                <a:t>5</a:t>
              </a:r>
              <a:endParaRPr lang="en-NZ" sz="2400" b="1" kern="12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5575"/>
            <a:ext cx="8507288" cy="751948"/>
          </a:xfrm>
        </p:spPr>
        <p:txBody>
          <a:bodyPr>
            <a:normAutofit fontScale="90000"/>
          </a:bodyPr>
          <a:lstStyle/>
          <a:p>
            <a:r>
              <a:rPr lang="ka-GE" sz="2800" b="1" dirty="0">
                <a:solidFill>
                  <a:srgbClr val="C00000"/>
                </a:solidFill>
                <a:cs typeface="Calibri" pitchFamily="34" charset="0"/>
              </a:rPr>
              <a:t>სიკვდილიანობის ძირითადი მიზეზები</a:t>
            </a:r>
            <a:r>
              <a:rPr lang="en-US" sz="2800" b="1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ka-GE" sz="2800" b="1" dirty="0">
                <a:solidFill>
                  <a:srgbClr val="C00000"/>
                </a:solidFill>
                <a:cs typeface="Calibri" pitchFamily="34" charset="0"/>
              </a:rPr>
              <a:t>გლობალურად, ყველა ასაკი</a:t>
            </a:r>
            <a:r>
              <a:rPr lang="en-US" sz="2800" b="1" dirty="0">
                <a:solidFill>
                  <a:srgbClr val="C00000"/>
                </a:solidFill>
                <a:cs typeface="Calibri" pitchFamily="34" charset="0"/>
              </a:rPr>
              <a:t>,</a:t>
            </a:r>
            <a:r>
              <a:rPr lang="ka-GE" sz="2800" b="1" dirty="0">
                <a:solidFill>
                  <a:srgbClr val="C00000"/>
                </a:solidFill>
              </a:rPr>
              <a:t> 2015</a:t>
            </a:r>
            <a:endParaRPr lang="ka-GE" sz="2800" dirty="0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3905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2020" y="1364661"/>
            <a:ext cx="41764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002060"/>
                </a:solidFill>
              </a:rPr>
              <a:t>სიკვდილის საერთო შემთხვევები: 55.8 მლნ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002060"/>
                </a:solidFill>
              </a:rPr>
              <a:t>≈39.8 მლნ (71.3%) გაპირობებულია აგდ-თი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>
              <a:solidFill>
                <a:srgbClr val="002060"/>
              </a:solidFill>
            </a:endParaRPr>
          </a:p>
          <a:p>
            <a:r>
              <a:rPr lang="ka-GE" sz="2000" b="1" dirty="0">
                <a:solidFill>
                  <a:srgbClr val="002060"/>
                </a:solidFill>
              </a:rPr>
              <a:t>     მათ შორის: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გულ-სისხლძარღვთა - 17.9 მლნ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კიბო - 8.8 მლნ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 ქრონიკული რესპირატორული - 3.8 მლნ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დიაბეტი - 1.5 მლნ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დანარჩენი აგდ - 7.8 მლნ</a:t>
            </a:r>
          </a:p>
          <a:p>
            <a:endParaRPr lang="ka-GE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6" y="536575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i="1" dirty="0"/>
              <a:t>წყარო: Global, regional, and national life expectancy, all-cause mortality, and cause-specific mortality for 249 causes of death, 1980-2015: a systematic analysis for global Burden of Disease Study 2015</a:t>
            </a:r>
            <a:r>
              <a:rPr lang="en-US" sz="1000" b="1" i="1" dirty="0"/>
              <a:t>; Lancet 2016, 388: 1459-544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24332884"/>
              </p:ext>
            </p:extLst>
          </p:nvPr>
        </p:nvGraphicFramePr>
        <p:xfrm>
          <a:off x="179512" y="1124744"/>
          <a:ext cx="5688632" cy="424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97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405" y="188640"/>
            <a:ext cx="6285751" cy="1485136"/>
          </a:xfrm>
        </p:spPr>
        <p:txBody>
          <a:bodyPr rtlCol="0">
            <a:noAutofit/>
          </a:bodyPr>
          <a:lstStyle/>
          <a:p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  <a:latin typeface="Sylfaen" pitchFamily="18" charset="0"/>
              </a:rPr>
              <a:t>გადარჩენის მაქსიმალური შესაძლებლობისა </a:t>
            </a:r>
            <a:br>
              <a:rPr lang="ka-GE" sz="2400" b="1" dirty="0">
                <a:solidFill>
                  <a:srgbClr val="C00000"/>
                </a:solidFill>
                <a:latin typeface="Sylfaen" pitchFamily="18" charset="0"/>
              </a:rPr>
            </a:br>
            <a:r>
              <a:rPr lang="ka-GE" sz="2400" b="1" dirty="0">
                <a:solidFill>
                  <a:srgbClr val="C00000"/>
                </a:solidFill>
                <a:latin typeface="Sylfaen" pitchFamily="18" charset="0"/>
              </a:rPr>
              <a:t>და ცხოვრების ხარისხიანი წლების უზრუნველყოფა სწორი მკურნალობის გზით</a:t>
            </a: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45" y="3744632"/>
            <a:ext cx="5294392" cy="2262141"/>
          </a:xfrm>
        </p:spPr>
        <p:txBody>
          <a:bodyPr rtlCol="0">
            <a:no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მკურნალობის სპეციფიკური მეთოდების გაზრდილი ხელმისაწვდომობა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marL="715963" indent="-3524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ქირურგიული ჩარევა</a:t>
            </a:r>
            <a:endParaRPr lang="en-US" sz="2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marL="715963" indent="-3524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სხივური და მედიკამენტური თერაპია</a:t>
            </a:r>
            <a:endParaRPr lang="en-US" sz="2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marL="715963" lvl="0" indent="-352425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ბ</a:t>
            </a: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ირთვული მედიცინა</a:t>
            </a:r>
          </a:p>
          <a:p>
            <a:pPr>
              <a:buFontTx/>
              <a:buChar char="-"/>
            </a:pPr>
            <a:endParaRPr lang="ka-GE" sz="2400" b="1" i="1" dirty="0">
              <a:solidFill>
                <a:srgbClr val="C00000"/>
              </a:solidFill>
              <a:latin typeface="Sylfaen" pitchFamily="18" charset="0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>
              <a:buNone/>
            </a:pPr>
            <a:endParaRPr lang="en-US" sz="24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www.ncdc.ge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816652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200" b="1" kern="0" dirty="0">
                <a:solidFill>
                  <a:srgbClr val="002060"/>
                </a:solidFill>
              </a:rPr>
              <a:t>ძირითადი ინტერვენციები</a:t>
            </a:r>
            <a:r>
              <a:rPr kumimoji="0" lang="ka-GE" sz="2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b="1" dirty="0">
                <a:solidFill>
                  <a:srgbClr val="002060"/>
                </a:solidFill>
              </a:rPr>
              <a:t>კიბოს მკურნალობის გაიდლაინების შექმნა / დანერგვის ხელშეწყობა</a:t>
            </a:r>
          </a:p>
          <a:p>
            <a:pPr>
              <a:buFont typeface="Arial" pitchFamily="34" charset="0"/>
              <a:buChar char="•"/>
            </a:pPr>
            <a:r>
              <a:rPr lang="ka-GE" sz="2200" b="1" dirty="0">
                <a:solidFill>
                  <a:srgbClr val="002060"/>
                </a:solidFill>
              </a:rPr>
              <a:t>   სამედიცინო დაწესებულებების ხელშეწყობა ხარისხის კონტროლის დანერგვის მიზნით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362" name="Picture 2" descr="http://upload.wikimedia.org/wikipedia/commons/e/ee/MRI-Phil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3214710" cy="257176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14282" y="234593"/>
            <a:ext cx="2444312" cy="1163775"/>
            <a:chOff x="2368" y="218212"/>
            <a:chExt cx="2444312" cy="1163775"/>
          </a:xfrm>
        </p:grpSpPr>
        <p:sp>
          <p:nvSpPr>
            <p:cNvPr id="12" name="Rounded Rectangle 11"/>
            <p:cNvSpPr/>
            <p:nvPr/>
          </p:nvSpPr>
          <p:spPr>
            <a:xfrm>
              <a:off x="2368" y="218212"/>
              <a:ext cx="2444312" cy="116377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9179" y="275023"/>
              <a:ext cx="2330690" cy="105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/>
                <a:t>სტრატეგიული</a:t>
              </a:r>
              <a:r>
                <a:rPr lang="en-US" sz="2400" b="1" kern="1200" dirty="0"/>
                <a:t> </a:t>
              </a:r>
              <a:r>
                <a:rPr lang="en-US" sz="2400" b="1" kern="1200" dirty="0" err="1"/>
                <a:t>ამოცანა</a:t>
              </a:r>
              <a:r>
                <a:rPr lang="en-US" sz="2400" b="1" kern="1200" dirty="0"/>
                <a:t> #</a:t>
              </a:r>
              <a:r>
                <a:rPr lang="ka-GE" sz="2400" b="1" dirty="0"/>
                <a:t>6</a:t>
              </a:r>
              <a:endParaRPr lang="en-NZ" sz="2400" b="1" kern="12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03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42" y="1634785"/>
            <a:ext cx="8715436" cy="1071546"/>
          </a:xfrm>
        </p:spPr>
        <p:txBody>
          <a:bodyPr rtlCol="0">
            <a:noAutofit/>
          </a:bodyPr>
          <a:lstStyle/>
          <a:p>
            <a:pPr lvl="0"/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C00000"/>
                </a:solidFill>
              </a:rPr>
              <a:t>სტარტეგიული ამოცანა </a:t>
            </a:r>
            <a:r>
              <a:rPr lang="en-US" sz="2200" b="1" dirty="0">
                <a:solidFill>
                  <a:srgbClr val="C00000"/>
                </a:solidFill>
              </a:rPr>
              <a:t>8</a:t>
            </a:r>
            <a:br>
              <a:rPr lang="ka-GE" sz="22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002060"/>
                </a:solidFill>
                <a:latin typeface="Sylfaen" pitchFamily="18" charset="0"/>
              </a:rPr>
              <a:t>ონკოლოგიურ პაციენტთა პალიატიური მზრუნველობით მაქსიმალური  მოცვა</a:t>
            </a:r>
            <a:br>
              <a:rPr lang="ru-RU" sz="2400" dirty="0">
                <a:latin typeface="Sylfaen" pitchFamily="18" charset="0"/>
              </a:rPr>
            </a:b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69504"/>
            <a:ext cx="8577604" cy="3033480"/>
          </a:xfrm>
        </p:spPr>
        <p:txBody>
          <a:bodyPr rtlCol="0">
            <a:noAutofit/>
          </a:bodyPr>
          <a:lstStyle/>
          <a:p>
            <a:pPr lvl="0">
              <a:buNone/>
            </a:pPr>
            <a:r>
              <a:rPr lang="ka-GE" sz="2200" b="1" dirty="0">
                <a:solidFill>
                  <a:srgbClr val="002060"/>
                </a:solidFill>
                <a:latin typeface="Sylfaen" pitchFamily="18" charset="0"/>
              </a:rPr>
              <a:t>ინტერვენციები:</a:t>
            </a:r>
          </a:p>
          <a:p>
            <a:pPr lvl="0">
              <a:buNone/>
            </a:pPr>
            <a:endParaRPr lang="ka-GE" sz="800" b="1" dirty="0">
              <a:solidFill>
                <a:srgbClr val="002060"/>
              </a:solidFill>
              <a:latin typeface="Sylfaen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პალიატიური მზრუნველობის ქსელის დამკვიდრება სამედიცინო მომსახურების ყველა დონეზე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800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პალიატიური მზრუნველობის უზრუნველყოფა ადამიანური რესურსებით და აუცილებელი მოხმარების მედიკამენტებით </a:t>
            </a:r>
            <a:endParaRPr lang="en-US" sz="2200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800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ონკოლოგიურ პაციენტთა მკურნალობის ყველა დონეზე ფსიქო-სოციალური რეაბილიტაციის უზრუნველყოფა</a:t>
            </a:r>
            <a:endParaRPr lang="ka-GE" sz="1400" b="1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B2A1C-99FD-41F1-8B20-E3A92095314F}"/>
              </a:ext>
            </a:extLst>
          </p:cNvPr>
          <p:cNvSpPr txBox="1"/>
          <p:nvPr/>
        </p:nvSpPr>
        <p:spPr>
          <a:xfrm>
            <a:off x="395536" y="260648"/>
            <a:ext cx="8505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srgbClr val="C00000"/>
                </a:solidFill>
              </a:rPr>
              <a:t>სტარტეგიული ამოცანა </a:t>
            </a:r>
            <a:r>
              <a:rPr lang="en-US" sz="2200" b="1" dirty="0">
                <a:solidFill>
                  <a:srgbClr val="C00000"/>
                </a:solidFill>
              </a:rPr>
              <a:t>7</a:t>
            </a:r>
            <a:br>
              <a:rPr lang="ka-GE" sz="22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002060"/>
                </a:solidFill>
              </a:rPr>
              <a:t>მკურნალობის გვერდითი ეფექტების მართვა და ონკოლოგიურ პაციენტთა ფსიქო-სოციალური რეაბილიტაცია</a:t>
            </a:r>
          </a:p>
          <a:p>
            <a:pPr algn="ctr"/>
            <a:endParaRPr lang="ka-GE" sz="2200" dirty="0"/>
          </a:p>
        </p:txBody>
      </p:sp>
    </p:spTree>
    <p:extLst>
      <p:ext uri="{BB962C8B-B14F-4D97-AF65-F5344CB8AC3E}">
        <p14:creationId xmlns:p14="http://schemas.microsoft.com/office/powerpoint/2010/main" val="333569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72698"/>
            <a:ext cx="5040560" cy="1508868"/>
          </a:xfrm>
        </p:spPr>
        <p:txBody>
          <a:bodyPr rtlCol="0">
            <a:noAutofit/>
          </a:bodyPr>
          <a:lstStyle/>
          <a:p>
            <a:pPr lvl="0"/>
            <a:r>
              <a:rPr lang="ka-GE" sz="2400" b="1" dirty="0">
                <a:solidFill>
                  <a:srgbClr val="C00000"/>
                </a:solidFill>
              </a:rPr>
              <a:t>ადამიანური რესურსების განვითარება კიბოს კონტროლისა და მართვის მიზნით</a:t>
            </a: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81566"/>
            <a:ext cx="8712968" cy="3888037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ka-GE" sz="2000" b="1" dirty="0">
                <a:solidFill>
                  <a:srgbClr val="002060"/>
                </a:solidFill>
              </a:rPr>
              <a:t>ინტერვენციები:</a:t>
            </a:r>
          </a:p>
          <a:p>
            <a:pPr lvl="0"/>
            <a:r>
              <a:rPr lang="ka-GE" sz="2000" b="1" dirty="0">
                <a:solidFill>
                  <a:srgbClr val="002060"/>
                </a:solidFill>
              </a:rPr>
              <a:t>ონკოლოგიური პაციენტების მკურნალობაში ჩართული ნებისმიერი ექიმის მიერ სუბსპეციალიზაციის გავლის აუცილებლობის შესახებ არსებული მოთხოვნისადმი მხარდაჭერა</a:t>
            </a:r>
          </a:p>
          <a:p>
            <a:pPr lvl="0"/>
            <a:endParaRPr lang="en-US" sz="800" b="1" dirty="0">
              <a:solidFill>
                <a:srgbClr val="002060"/>
              </a:solidFill>
            </a:endParaRPr>
          </a:p>
          <a:p>
            <a:pPr lvl="0"/>
            <a:r>
              <a:rPr lang="ka-GE" sz="2000" b="1" dirty="0">
                <a:solidFill>
                  <a:srgbClr val="002060"/>
                </a:solidFill>
              </a:rPr>
              <a:t>ატომური ენერგიის საერთაშორისო სააგენტოს ტექნიკური თანამშრომლობის შესაძლებლობების გამოყენება ადამიანური რესურსების განვითარების თვალსაზრისით</a:t>
            </a:r>
          </a:p>
          <a:p>
            <a:pPr lvl="0"/>
            <a:endParaRPr lang="ka-GE" sz="800" b="1" dirty="0">
              <a:solidFill>
                <a:srgbClr val="002060"/>
              </a:solidFill>
            </a:endParaRPr>
          </a:p>
          <a:p>
            <a:r>
              <a:rPr lang="ka-GE" sz="2000" b="1" dirty="0">
                <a:solidFill>
                  <a:srgbClr val="002060"/>
                </a:solidFill>
              </a:rPr>
              <a:t>რადიოთერაპიისა და ბირთვული მედიცინის პროფესიონალებისთვის სასწავლო პროგრამების რევიზია, განხილვა, განახლება ან არარსებობის შემთხვევაში ახლის შემუშავება</a:t>
            </a:r>
          </a:p>
          <a:p>
            <a:endParaRPr lang="ka-GE" sz="800" b="1" dirty="0">
              <a:solidFill>
                <a:srgbClr val="002060"/>
              </a:solidFill>
            </a:endParaRPr>
          </a:p>
          <a:p>
            <a:r>
              <a:rPr lang="ka-GE" sz="2000" b="1" dirty="0">
                <a:solidFill>
                  <a:srgbClr val="002060"/>
                </a:solidFill>
              </a:rPr>
              <a:t>და სხვ.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endParaRPr lang="en-US" sz="2200" dirty="0"/>
          </a:p>
          <a:p>
            <a:pPr lvl="0">
              <a:buNone/>
            </a:pPr>
            <a:endParaRPr lang="ka-GE" sz="2200" b="1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556" y="245245"/>
            <a:ext cx="2487707" cy="1163775"/>
            <a:chOff x="59179" y="218211"/>
            <a:chExt cx="2487707" cy="1163775"/>
          </a:xfrm>
        </p:grpSpPr>
        <p:sp>
          <p:nvSpPr>
            <p:cNvPr id="10" name="Rounded Rectangle 9"/>
            <p:cNvSpPr/>
            <p:nvPr/>
          </p:nvSpPr>
          <p:spPr>
            <a:xfrm>
              <a:off x="102574" y="218211"/>
              <a:ext cx="2444312" cy="116377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9179" y="275023"/>
              <a:ext cx="2330690" cy="105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/>
                <a:t>სტრატეგიული</a:t>
              </a:r>
              <a:r>
                <a:rPr lang="en-US" sz="2400" b="1" kern="1200" dirty="0"/>
                <a:t> </a:t>
              </a:r>
              <a:r>
                <a:rPr lang="en-US" sz="2400" b="1" kern="1200" dirty="0" err="1"/>
                <a:t>ამოცანა</a:t>
              </a:r>
              <a:r>
                <a:rPr lang="en-US" sz="2400" b="1" kern="1200" dirty="0"/>
                <a:t> #</a:t>
              </a:r>
              <a:r>
                <a:rPr lang="ka-GE" sz="2400" b="1" dirty="0"/>
                <a:t>9</a:t>
              </a:r>
              <a:endParaRPr lang="en-NZ" sz="2400" b="1" kern="12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39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2442"/>
            <a:ext cx="5985316" cy="1709316"/>
          </a:xfrm>
        </p:spPr>
        <p:txBody>
          <a:bodyPr rtlCol="0">
            <a:noAutofit/>
          </a:bodyPr>
          <a:lstStyle/>
          <a:p>
            <a:pPr marL="457200" lvl="1" indent="0" algn="ctr">
              <a:spcBef>
                <a:spcPts val="0"/>
              </a:spcBef>
              <a:buNone/>
              <a:defRPr/>
            </a:pP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C00000"/>
                </a:solidFill>
              </a:rPr>
              <a:t>პრეციზიოზული (ზუსტი/ პერსონალიზებული) მედიცინის განვითარების, </a:t>
            </a:r>
            <a:br>
              <a:rPr lang="en-US" sz="22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C00000"/>
                </a:solidFill>
              </a:rPr>
              <a:t>კვლევებისა და მკურნალობის თანამედროვე მიდგომების ხელშეწყობა</a:t>
            </a:r>
            <a:br>
              <a:rPr lang="ka-GE" sz="2200" b="1" dirty="0">
                <a:solidFill>
                  <a:srgbClr val="C00000"/>
                </a:solidFill>
              </a:rPr>
            </a:br>
            <a:br>
              <a:rPr lang="ru-RU" sz="2400" dirty="0">
                <a:latin typeface="Sylfaen" pitchFamily="18" charset="0"/>
              </a:rPr>
            </a:b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27" y="2381417"/>
            <a:ext cx="3582865" cy="31748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7251" y="214084"/>
            <a:ext cx="2487707" cy="1163775"/>
            <a:chOff x="59179" y="218211"/>
            <a:chExt cx="2487707" cy="1163775"/>
          </a:xfrm>
        </p:grpSpPr>
        <p:sp>
          <p:nvSpPr>
            <p:cNvPr id="11" name="Rounded Rectangle 10"/>
            <p:cNvSpPr/>
            <p:nvPr/>
          </p:nvSpPr>
          <p:spPr>
            <a:xfrm>
              <a:off x="102574" y="218211"/>
              <a:ext cx="2444312" cy="116377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9179" y="275023"/>
              <a:ext cx="2330690" cy="105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/>
                <a:t>სტრატეგიული</a:t>
              </a:r>
              <a:r>
                <a:rPr lang="en-US" sz="2400" b="1" kern="1200" dirty="0"/>
                <a:t> </a:t>
              </a:r>
              <a:r>
                <a:rPr lang="en-US" sz="2400" b="1" kern="1200" dirty="0" err="1"/>
                <a:t>ამოცანა</a:t>
              </a:r>
              <a:r>
                <a:rPr lang="en-US" sz="2400" b="1" kern="1200" dirty="0"/>
                <a:t> #</a:t>
              </a:r>
              <a:r>
                <a:rPr lang="ka-GE" sz="2400" b="1" dirty="0"/>
                <a:t>10</a:t>
              </a:r>
              <a:endParaRPr lang="en-NZ" sz="2400" b="1" kern="12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69092" y="2066471"/>
            <a:ext cx="49320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ძირითადი ინტერვენციები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002060"/>
                </a:solidFill>
              </a:rPr>
              <a:t>პრეციზიოზული მედიცინის საკითხებზე მომუშავე სამუშაო ჯგუფის შექმნა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002060"/>
                </a:solidFill>
              </a:rPr>
              <a:t>რ. ლუგარის ცენტრში პრეციზიოზულ მედიცინაში გამოყენებული თანამედროვე ტექნოლოგიების დანერგვა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002060"/>
                </a:solidFill>
              </a:rPr>
              <a:t>დარგის წამყვან სამეცნიერო ცენტრებთან თანამშრომლობა, ერთობლივი სამეცნიერო პროექტის შემუშავება და სხვ.</a:t>
            </a: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a-GE" sz="2800" b="1" dirty="0">
                <a:solidFill>
                  <a:srgbClr val="C00000"/>
                </a:solidFill>
              </a:rPr>
              <a:t>სტრატეგიაში ასახული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ka-GE" sz="2800" b="1" dirty="0">
                <a:solidFill>
                  <a:srgbClr val="C00000"/>
                </a:solidFill>
                <a:cs typeface="Calibri" panose="020F0502020204030204" pitchFamily="34" charset="0"/>
              </a:rPr>
              <a:t>  </a:t>
            </a:r>
            <a:r>
              <a:rPr lang="ka-GE" sz="2800" b="1" dirty="0">
                <a:solidFill>
                  <a:srgbClr val="C00000"/>
                </a:solidFill>
              </a:rPr>
              <a:t>მისიის ძირითადი რეკომენდაციები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109088"/>
              </p:ext>
            </p:extLst>
          </p:nvPr>
        </p:nvGraphicFramePr>
        <p:xfrm>
          <a:off x="178670" y="980728"/>
          <a:ext cx="8786659" cy="499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011925"/>
            <a:ext cx="9144000" cy="846075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9" y="6105510"/>
            <a:ext cx="675085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033581" y="6232468"/>
            <a:ext cx="3970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ka-GE" sz="105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05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80272" y="6311444"/>
            <a:ext cx="9877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050" dirty="0">
                <a:solidFill>
                  <a:srgbClr val="FFFFFF"/>
                </a:solidFill>
              </a:rPr>
              <a:t>www.ncdc.ge</a:t>
            </a:r>
            <a:endParaRPr lang="ru-RU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6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9" y="265596"/>
            <a:ext cx="8249901" cy="3774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a-GE" sz="2800" b="1" dirty="0">
                <a:solidFill>
                  <a:srgbClr val="C00000"/>
                </a:solidFill>
              </a:rPr>
              <a:t>სტრატეგიაში ასახული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ka-GE" sz="2800" b="1" dirty="0">
                <a:solidFill>
                  <a:srgbClr val="C00000"/>
                </a:solidFill>
                <a:cs typeface="Calibri" panose="020F0502020204030204" pitchFamily="34" charset="0"/>
              </a:rPr>
              <a:t>  </a:t>
            </a:r>
            <a:r>
              <a:rPr lang="ka-GE" sz="2800" b="1" dirty="0">
                <a:solidFill>
                  <a:srgbClr val="C00000"/>
                </a:solidFill>
              </a:rPr>
              <a:t>მისიის ძირითადი რეკომენდაციები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289687"/>
              </p:ext>
            </p:extLst>
          </p:nvPr>
        </p:nvGraphicFramePr>
        <p:xfrm>
          <a:off x="178670" y="942011"/>
          <a:ext cx="8786659" cy="505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011925"/>
            <a:ext cx="9144000" cy="846075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9" y="6105510"/>
            <a:ext cx="675085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033581" y="6232468"/>
            <a:ext cx="3970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ka-GE" sz="105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05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80272" y="6311444"/>
            <a:ext cx="9877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050" dirty="0">
                <a:solidFill>
                  <a:srgbClr val="FFFFFF"/>
                </a:solidFill>
              </a:rPr>
              <a:t>www.ncdc.ge</a:t>
            </a:r>
            <a:endParaRPr lang="ru-RU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22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a-GE" sz="2800" b="1" dirty="0">
                <a:solidFill>
                  <a:srgbClr val="C00000"/>
                </a:solidFill>
              </a:rPr>
              <a:t>სტრატეგიაში ასახული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ka-GE" sz="2800" b="1" dirty="0">
                <a:solidFill>
                  <a:srgbClr val="C00000"/>
                </a:solidFill>
                <a:cs typeface="Calibri" panose="020F0502020204030204" pitchFamily="34" charset="0"/>
              </a:rPr>
              <a:t>  </a:t>
            </a:r>
            <a:r>
              <a:rPr lang="ka-GE" sz="2800" b="1" dirty="0">
                <a:solidFill>
                  <a:srgbClr val="C00000"/>
                </a:solidFill>
              </a:rPr>
              <a:t>მისიის ძირითადი რეკომენდაციები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62986"/>
              </p:ext>
            </p:extLst>
          </p:nvPr>
        </p:nvGraphicFramePr>
        <p:xfrm>
          <a:off x="179512" y="1052735"/>
          <a:ext cx="8856983" cy="491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116942"/>
            <a:ext cx="9144000" cy="74105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1" y="5964917"/>
            <a:ext cx="1080120" cy="8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63688" y="6286219"/>
            <a:ext cx="5328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92486" y="6286219"/>
            <a:ext cx="1439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www.ncdc.ge</a:t>
            </a:r>
            <a:endParaRPr lang="ru-RU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7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1722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a-GE" sz="2800" b="1" dirty="0">
                <a:solidFill>
                  <a:srgbClr val="C00000"/>
                </a:solidFill>
              </a:rPr>
              <a:t>სტრატეგიაში ასახული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ka-GE" sz="2800" b="1" dirty="0">
                <a:solidFill>
                  <a:srgbClr val="C00000"/>
                </a:solidFill>
                <a:cs typeface="Calibri" panose="020F0502020204030204" pitchFamily="34" charset="0"/>
              </a:rPr>
              <a:t>  </a:t>
            </a:r>
            <a:r>
              <a:rPr lang="ka-GE" sz="2800" b="1" dirty="0">
                <a:solidFill>
                  <a:srgbClr val="C00000"/>
                </a:solidFill>
              </a:rPr>
              <a:t>მისიის ძირითადი რეკომენდაციები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634543"/>
              </p:ext>
            </p:extLst>
          </p:nvPr>
        </p:nvGraphicFramePr>
        <p:xfrm>
          <a:off x="179512" y="908720"/>
          <a:ext cx="8856983" cy="505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116942"/>
            <a:ext cx="9144000" cy="74105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1" y="5964917"/>
            <a:ext cx="1080120" cy="8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63688" y="6286219"/>
            <a:ext cx="4668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092486" y="6286219"/>
            <a:ext cx="1439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www.ncdc.ge</a:t>
            </a:r>
            <a:endParaRPr lang="ru-RU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"/>
            <a:ext cx="8715436" cy="1177929"/>
          </a:xfrm>
        </p:spPr>
        <p:txBody>
          <a:bodyPr rtlCol="0">
            <a:noAutofit/>
          </a:bodyPr>
          <a:lstStyle/>
          <a:p>
            <a:pPr lvl="0"/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სტრატეგია მულტისექტორულია</a:t>
            </a:r>
            <a:br>
              <a:rPr lang="ka-GE" sz="2400" b="1" dirty="0">
                <a:solidFill>
                  <a:srgbClr val="C00000"/>
                </a:solidFill>
              </a:rPr>
            </a:b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200" b="1" dirty="0">
                <a:solidFill>
                  <a:srgbClr val="002060"/>
                </a:solidFill>
              </a:rPr>
              <a:t>შესრულებაზე პასუხისმგებელი უწყებები და ორგანიზაციები:</a:t>
            </a:r>
            <a:br>
              <a:rPr lang="ru-RU" sz="2400" dirty="0">
                <a:latin typeface="Sylfaen" pitchFamily="18" charset="0"/>
              </a:rPr>
            </a:br>
            <a:endParaRPr lang="en-US" sz="24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77929"/>
            <a:ext cx="8501122" cy="4643470"/>
          </a:xfrm>
        </p:spPr>
        <p:txBody>
          <a:bodyPr rtlCol="0">
            <a:noAutofit/>
          </a:bodyPr>
          <a:lstStyle/>
          <a:p>
            <a:pPr lvl="0">
              <a:buNone/>
            </a:pPr>
            <a:endParaRPr lang="ka-GE" sz="8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გარემოს და  ბუნებრივი რესურსების დაცვის სამინისტრო</a:t>
            </a:r>
            <a:endParaRPr lang="en-US" sz="2200" b="1" dirty="0">
              <a:solidFill>
                <a:srgbClr val="002060"/>
              </a:solidFill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განათლების სამინისტრო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სპორტისა და ახალგაზრდობის საქმეთა სამინისტრო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ეროვნული </a:t>
            </a:r>
            <a:r>
              <a:rPr lang="ka-GE" sz="2200" b="1" dirty="0" err="1">
                <a:solidFill>
                  <a:srgbClr val="002060"/>
                </a:solidFill>
              </a:rPr>
              <a:t>სკრინინგ</a:t>
            </a:r>
            <a:r>
              <a:rPr lang="ka-GE" sz="2200" b="1" dirty="0">
                <a:solidFill>
                  <a:srgbClr val="002060"/>
                </a:solidFill>
              </a:rPr>
              <a:t> ცენტრი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სამედიცინო საქმიანობის სახელმწიფო რეგულირების სააგენტო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ონკოლოგთა პროფესიული ასოციაციები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პირველადი ჯანდაცვის რგოლი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მულტიპროფილური კლინიკები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200" b="1" dirty="0">
                <a:solidFill>
                  <a:srgbClr val="002060"/>
                </a:solidFill>
              </a:rPr>
              <a:t>ონკოლოგიური კლინიკები და დეპარტამენტები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800" b="1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10" y="116632"/>
            <a:ext cx="8715436" cy="620689"/>
          </a:xfrm>
        </p:spPr>
        <p:txBody>
          <a:bodyPr rtlCol="0">
            <a:noAutofit/>
          </a:bodyPr>
          <a:lstStyle/>
          <a:p>
            <a:pPr lvl="0"/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ძირითადი </a:t>
            </a:r>
            <a:r>
              <a:rPr lang="ka-GE" sz="2400" b="1" dirty="0">
                <a:solidFill>
                  <a:srgbClr val="C00000"/>
                </a:solidFill>
              </a:rPr>
              <a:t>ინდიკატორები</a:t>
            </a:r>
            <a:br>
              <a:rPr lang="ka-GE" sz="2400" b="1" dirty="0">
                <a:solidFill>
                  <a:srgbClr val="C00000"/>
                </a:solidFill>
              </a:rPr>
            </a:br>
            <a:br>
              <a:rPr lang="ru-RU" sz="2400" dirty="0">
                <a:latin typeface="Sylfaen" pitchFamily="18" charset="0"/>
              </a:rPr>
            </a:br>
            <a:endParaRPr lang="en-US" sz="24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10" y="605862"/>
            <a:ext cx="8715436" cy="5144099"/>
          </a:xfrm>
        </p:spPr>
        <p:txBody>
          <a:bodyPr rtlCol="0">
            <a:noAutofit/>
          </a:bodyPr>
          <a:lstStyle/>
          <a:p>
            <a:pPr lvl="0">
              <a:buNone/>
            </a:pPr>
            <a:endParaRPr lang="ka-GE" sz="8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კიბოს რეგისტრის ბაზაში რეგისტრირებული ახალი შემთხვევების %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ძირითად რისკის ფაქტორებზე ინფორმირებულთა %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ჰეპატიტი B ვირუსის საწინააღმდეგო ვაქცინის სამი დოზით (ჰეპB3) მოცვის %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ცალკეული ლოკალიზაციის კიბოს ავადობა 100000 მოსახლეზე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ჰეპატოკარცინომას ავადობა 100000 მოსახლეზე (</a:t>
            </a:r>
            <a:r>
              <a:rPr lang="en-US" sz="2000" b="1" dirty="0">
                <a:solidFill>
                  <a:srgbClr val="002060"/>
                </a:solidFill>
              </a:rPr>
              <a:t>C </a:t>
            </a:r>
            <a:r>
              <a:rPr lang="ka-GE" sz="2000" b="1" dirty="0">
                <a:solidFill>
                  <a:srgbClr val="002060"/>
                </a:solidFill>
              </a:rPr>
              <a:t>ჰეპატიტის ელიმინაციის მიმდინარების შეფასების ერთ-ერთი ინდიკატორი)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მიზნობრივი პოპულაციის სკრინინგით მოცვის მაჩვენებლები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ადრეულ სტადიაზე გამოვლენილ შემთხვევათა %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მკურნალობის სხვადასხვა მეთოდების (ქირურგიული, სხივური, ქიმიო, ბირთვული თერაპია) ხელმისაწვდომობა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ესენციური მედიკამენტების ხელმისაწვდომობა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5-წლიანი გადაჩენის მაჩვენებლები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სამედიცინო დაწესებულებების %, სადაც ხორციელდება ონკოლოგიურ პაციენტთა ფსიქოლოგიური დახმარება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ka-GE" sz="2000" b="1" dirty="0">
                <a:solidFill>
                  <a:srgbClr val="002060"/>
                </a:solidFill>
              </a:rPr>
              <a:t>საჭიროების მქონე პაციენტთა პალიატიური მზრუნველობით მოცვა</a:t>
            </a:r>
            <a:endParaRPr lang="ka-GE" sz="2200" b="1" dirty="0">
              <a:solidFill>
                <a:srgbClr val="002060"/>
              </a:solidFill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2200" b="1" dirty="0">
              <a:solidFill>
                <a:srgbClr val="002060"/>
              </a:solidFill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2200" b="1" dirty="0">
              <a:solidFill>
                <a:srgbClr val="002060"/>
              </a:solidFill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2200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ka-GE" sz="800" b="1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5656" y="6155411"/>
            <a:ext cx="529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9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50" y="96831"/>
            <a:ext cx="7939499" cy="655462"/>
          </a:xfrm>
        </p:spPr>
        <p:txBody>
          <a:bodyPr rtlCol="0">
            <a:no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კიბოს გლობალური გავრცელება, 2015</a:t>
            </a: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5051"/>
            <a:ext cx="8384262" cy="4781470"/>
          </a:xfrm>
        </p:spPr>
        <p:txBody>
          <a:bodyPr rtlCol="0">
            <a:no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17. 5 მლნ ახალი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ka-GE" sz="2000" b="1" dirty="0">
                <a:solidFill>
                  <a:srgbClr val="002060"/>
                </a:solidFill>
              </a:rPr>
              <a:t>შემთხვევა</a:t>
            </a:r>
          </a:p>
          <a:p>
            <a:r>
              <a:rPr lang="ka-GE" sz="2000" b="1" dirty="0">
                <a:solidFill>
                  <a:srgbClr val="00B050"/>
                </a:solidFill>
              </a:rPr>
              <a:t>8.7 მლნ </a:t>
            </a:r>
            <a:r>
              <a:rPr lang="ka-GE" sz="2000" b="1" dirty="0">
                <a:solidFill>
                  <a:srgbClr val="002060"/>
                </a:solidFill>
              </a:rPr>
              <a:t>სიკვდილის შემთხვევა </a:t>
            </a:r>
          </a:p>
          <a:p>
            <a:r>
              <a:rPr lang="ka-GE" sz="2000" b="1" dirty="0">
                <a:solidFill>
                  <a:srgbClr val="002060"/>
                </a:solidFill>
              </a:rPr>
              <a:t>208.3 მლნ </a:t>
            </a:r>
            <a:r>
              <a:rPr lang="en-US" sz="2000" b="1" dirty="0">
                <a:solidFill>
                  <a:srgbClr val="002060"/>
                </a:solidFill>
              </a:rPr>
              <a:t>DALI</a:t>
            </a:r>
            <a:endParaRPr lang="ka-GE" sz="2000" b="1" dirty="0">
              <a:solidFill>
                <a:srgbClr val="002060"/>
              </a:solidFill>
            </a:endParaRPr>
          </a:p>
          <a:p>
            <a:r>
              <a:rPr lang="ka-GE" sz="2000" b="1" dirty="0">
                <a:solidFill>
                  <a:srgbClr val="002060"/>
                </a:solidFill>
              </a:rPr>
              <a:t>2005-2015 წწ კიბოს შემთხვევები გაიზრდა 33%-ით</a:t>
            </a:r>
          </a:p>
          <a:p>
            <a:pPr marL="51117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16% გაპირობებული იყო მოსახლეობის დაბერებით</a:t>
            </a:r>
          </a:p>
          <a:p>
            <a:pPr marL="51117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13% - პოპულაციის ზრდით </a:t>
            </a:r>
          </a:p>
          <a:p>
            <a:pPr marL="51117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4% - ავადობის ასაკ-სპეციფიკური მატებით</a:t>
            </a:r>
          </a:p>
          <a:p>
            <a:pPr marL="282575"/>
            <a:r>
              <a:rPr lang="ka-GE" sz="2000" b="1" dirty="0">
                <a:solidFill>
                  <a:srgbClr val="C00000"/>
                </a:solidFill>
              </a:rPr>
              <a:t>მამაკაცებში:</a:t>
            </a:r>
          </a:p>
          <a:p>
            <a:pPr marL="457200" indent="-1746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ყველაზე მაღალი ავადობა - პროსტატის კიბო (1.6 მლნ)</a:t>
            </a:r>
          </a:p>
          <a:p>
            <a:pPr marL="457200" indent="-1746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კიბოთი სიკვდილიანობის მთავარი მიზეზი - ფილტვის (2 მლნ)</a:t>
            </a:r>
          </a:p>
          <a:p>
            <a:pPr marL="349250" indent="-295275"/>
            <a:r>
              <a:rPr lang="ka-GE" sz="2000" b="1" dirty="0">
                <a:solidFill>
                  <a:srgbClr val="C00000"/>
                </a:solidFill>
              </a:rPr>
              <a:t>ქალებში:</a:t>
            </a:r>
          </a:p>
          <a:p>
            <a:pPr marL="457200" indent="-1746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ყველაზე მაღალი ავადობა - ძუძუს კიბო (2.4 მლნ)</a:t>
            </a:r>
          </a:p>
          <a:p>
            <a:pPr marL="457200" indent="-174625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</a:rPr>
              <a:t>კიბოთი სიკვდილიანობის მთავარი მიზეზი - ძუძუს (523 000)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002060"/>
                </a:solidFill>
              </a:rPr>
              <a:t>Source: JAMA oncology, 2017</a:t>
            </a:r>
            <a:endParaRPr lang="ka-GE" sz="1600" b="1" i="1" dirty="0">
              <a:solidFill>
                <a:srgbClr val="002060"/>
              </a:solidFill>
            </a:endParaRPr>
          </a:p>
          <a:p>
            <a:pPr marL="396875" indent="-342900"/>
            <a:endParaRPr lang="ka-GE" sz="2000" b="1" dirty="0">
              <a:solidFill>
                <a:srgbClr val="C00000"/>
              </a:solidFill>
            </a:endParaRPr>
          </a:p>
          <a:p>
            <a:pPr marL="457200" indent="-174625">
              <a:buFont typeface="Wingdings" panose="05000000000000000000" pitchFamily="2" charset="2"/>
              <a:buChar char="ü"/>
            </a:pPr>
            <a:endParaRPr lang="ka-GE" sz="2000" b="1" dirty="0">
              <a:solidFill>
                <a:srgbClr val="002060"/>
              </a:solidFill>
            </a:endParaRPr>
          </a:p>
          <a:p>
            <a:endParaRPr lang="ka-GE" sz="2000" b="1" dirty="0">
              <a:solidFill>
                <a:srgbClr val="002060"/>
              </a:solidFill>
            </a:endParaRPr>
          </a:p>
          <a:p>
            <a:pPr lvl="1"/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93296"/>
            <a:ext cx="9144000" cy="743384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2584" y="6215082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9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D7D9-2841-45B9-8D24-5AA2E4B8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886700" cy="751393"/>
          </a:xfrm>
        </p:spPr>
        <p:txBody>
          <a:bodyPr>
            <a:normAutofit/>
          </a:bodyPr>
          <a:lstStyle/>
          <a:p>
            <a:pPr algn="r"/>
            <a:r>
              <a:rPr lang="ka-GE" sz="2100" b="1" dirty="0">
                <a:solidFill>
                  <a:srgbClr val="C00000"/>
                </a:solidFill>
                <a:latin typeface="+mn-lt"/>
              </a:rPr>
              <a:t>კიბოს სტრატეგიის ერთი წლის სავარაუდო ბიუჯეტი</a:t>
            </a:r>
            <a:br>
              <a:rPr lang="ka-GE" sz="2100" b="1" dirty="0">
                <a:solidFill>
                  <a:srgbClr val="C00000"/>
                </a:solidFill>
                <a:latin typeface="+mn-lt"/>
              </a:rPr>
            </a:br>
            <a:r>
              <a:rPr lang="ka-GE" sz="2100" b="1" dirty="0">
                <a:solidFill>
                  <a:srgbClr val="C00000"/>
                </a:solidFill>
                <a:latin typeface="+mn-lt"/>
              </a:rPr>
              <a:t>(≈51.5 მლნ.)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D929BA-869A-4D4F-B175-7CF840856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66770"/>
              </p:ext>
            </p:extLst>
          </p:nvPr>
        </p:nvGraphicFramePr>
        <p:xfrm>
          <a:off x="539552" y="1163472"/>
          <a:ext cx="8208912" cy="449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84C75048-A3F4-4AF7-9150-A8B5F3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" y="6021288"/>
            <a:ext cx="9144000" cy="836712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3FF18EC-0E4E-435C-9287-F69F5BC8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249" y="6285755"/>
            <a:ext cx="1164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B0394-1F31-49AB-8098-55ECEE69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843" y="6178033"/>
            <a:ext cx="529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დაავადებათა კონტროლისა და საზოგადოებრივი 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ჯანმრთელობის ეროვნული ცენტრი</a:t>
            </a:r>
          </a:p>
        </p:txBody>
      </p:sp>
      <p:pic>
        <p:nvPicPr>
          <p:cNvPr id="8" name="Picture 1030" descr="logo">
            <a:extLst>
              <a:ext uri="{FF2B5EF4-FFF2-40B4-BE49-F238E27FC236}">
                <a16:creationId xmlns:a16="http://schemas.microsoft.com/office/drawing/2014/main" id="{E4E55425-47B7-4C8C-9818-B94EC844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99" y="6100711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60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44824"/>
            <a:ext cx="6572296" cy="3357586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ka-GE" b="1" dirty="0">
                <a:solidFill>
                  <a:srgbClr val="002060"/>
                </a:solidFill>
              </a:rPr>
              <a:t>გმადლობთ ყურადღებისთვის</a:t>
            </a:r>
            <a:r>
              <a:rPr lang="en-US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1604" y="6286520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5"/>
            <a:ext cx="8229600" cy="751948"/>
          </a:xfrm>
        </p:spPr>
        <p:txBody>
          <a:bodyPr>
            <a:normAutofit fontScale="90000"/>
          </a:bodyPr>
          <a:lstStyle/>
          <a:p>
            <a:r>
              <a:rPr lang="ka-GE" sz="2800" b="1" dirty="0">
                <a:solidFill>
                  <a:srgbClr val="C00000"/>
                </a:solidFill>
                <a:cs typeface="Calibri" pitchFamily="34" charset="0"/>
              </a:rPr>
              <a:t>სიკვდილის ძირითადი მიზეზები, ყველა ასაკი</a:t>
            </a:r>
            <a:r>
              <a:rPr lang="en-US" sz="2800" b="1" dirty="0">
                <a:solidFill>
                  <a:srgbClr val="C00000"/>
                </a:solidFill>
                <a:cs typeface="Calibri" pitchFamily="34" charset="0"/>
              </a:rPr>
              <a:t>,</a:t>
            </a:r>
            <a:r>
              <a:rPr lang="ka-GE" sz="2800" b="1" dirty="0">
                <a:solidFill>
                  <a:srgbClr val="C00000"/>
                </a:solidFill>
              </a:rPr>
              <a:t> საქართველო, 2014</a:t>
            </a:r>
            <a:endParaRPr lang="ka-GE" sz="2800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905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590546"/>
              </p:ext>
            </p:extLst>
          </p:nvPr>
        </p:nvGraphicFramePr>
        <p:xfrm>
          <a:off x="809952" y="1104790"/>
          <a:ext cx="8229600" cy="464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764" y="5652482"/>
            <a:ext cx="6097336" cy="20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91987"/>
            <a:ext cx="389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002060"/>
                </a:solidFill>
              </a:rPr>
              <a:t>სიკვდილის შემთხვევები</a:t>
            </a:r>
            <a:r>
              <a:rPr lang="en-US" b="1" dirty="0">
                <a:solidFill>
                  <a:srgbClr val="002060"/>
                </a:solidFill>
              </a:rPr>
              <a:t>: 50,000</a:t>
            </a:r>
          </a:p>
          <a:p>
            <a:endParaRPr lang="ka-GE" b="1" dirty="0">
              <a:solidFill>
                <a:srgbClr val="002060"/>
              </a:solidFill>
            </a:endParaRPr>
          </a:p>
          <a:p>
            <a:r>
              <a:rPr lang="ka-GE" b="1" dirty="0">
                <a:solidFill>
                  <a:srgbClr val="002060"/>
                </a:solidFill>
              </a:rPr>
              <a:t>აგდ განაპირობებს სიკვდილის შემთხვევათა 93%-ს</a:t>
            </a:r>
            <a:endParaRPr lang="ka-GE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49280"/>
            <a:ext cx="9144000" cy="8898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90737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336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5574"/>
            <a:ext cx="8458200" cy="92122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a-GE" altLang="en-US" sz="2400" b="1" kern="0" dirty="0">
                <a:solidFill>
                  <a:srgbClr val="C00000"/>
                </a:solidFill>
              </a:rPr>
              <a:t>კიბოს ახალი შემთხვევები</a:t>
            </a:r>
            <a:r>
              <a:rPr lang="en-US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ka-GE" altLang="en-US" sz="2400" b="1" kern="0" dirty="0">
                <a:solidFill>
                  <a:srgbClr val="C00000"/>
                </a:solidFill>
              </a:rPr>
              <a:t>ყველა ლოკალიზაცია</a:t>
            </a:r>
            <a:r>
              <a:rPr lang="en-US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br>
              <a:rPr lang="ka-GE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ka-GE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200</a:t>
            </a:r>
            <a:r>
              <a:rPr lang="en-US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ka-GE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–201</a:t>
            </a:r>
            <a:r>
              <a:rPr lang="en-US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ka-GE" altLang="en-US" sz="2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ka-GE" altLang="en-US" sz="2400" b="1" kern="0" dirty="0">
                <a:solidFill>
                  <a:srgbClr val="C00000"/>
                </a:solidFill>
              </a:rPr>
              <a:t>საქართველო</a:t>
            </a:r>
            <a:endParaRPr lang="en-US" altLang="en-US" sz="24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" y="5943600"/>
            <a:ext cx="2895851" cy="8382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3905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1165350"/>
            <a:ext cx="2514600" cy="4524315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ხუთი გავრცელებული კიბო: </a:t>
            </a:r>
            <a:r>
              <a:rPr lang="ka-GE" b="1" dirty="0">
                <a:solidFill>
                  <a:srgbClr val="002060"/>
                </a:solidFill>
              </a:rPr>
              <a:t>ქალებში - ძუძუს, ფარისებრი ჯირკვლის, კოლორექტალური, საშვილოსნოს ყელის და საშვილოსნოს ტანის </a:t>
            </a:r>
          </a:p>
          <a:p>
            <a:endParaRPr lang="ka-GE" b="1" dirty="0">
              <a:solidFill>
                <a:srgbClr val="002060"/>
              </a:solidFill>
            </a:endParaRPr>
          </a:p>
          <a:p>
            <a:r>
              <a:rPr lang="ka-GE" b="1" dirty="0">
                <a:solidFill>
                  <a:srgbClr val="FF0000"/>
                </a:solidFill>
              </a:rPr>
              <a:t>მამაკაცებში - </a:t>
            </a:r>
            <a:r>
              <a:rPr lang="ka-GE" b="1" dirty="0">
                <a:solidFill>
                  <a:srgbClr val="002060"/>
                </a:solidFill>
              </a:rPr>
              <a:t>ფილტვის, პროსტატის, შარდის ბუშტის, კოლორექტუმის, ხორხის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10"/>
          <p:cNvGraphicFramePr>
            <a:graphicFrameLocks/>
          </p:cNvGraphicFramePr>
          <p:nvPr>
            <p:extLst/>
          </p:nvPr>
        </p:nvGraphicFramePr>
        <p:xfrm>
          <a:off x="107504" y="1116286"/>
          <a:ext cx="6264696" cy="457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6" imgW="8963011" imgH="5429160" progId="Excel.Chart.8">
                  <p:embed/>
                </p:oleObj>
              </mc:Choice>
              <mc:Fallback>
                <p:oleObj name="Chart" r:id="rId6" imgW="8963011" imgH="5429160" progId="Excel.Chart.8">
                  <p:embed/>
                  <p:pic>
                    <p:nvPicPr>
                      <p:cNvPr id="9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16286"/>
                        <a:ext cx="6264696" cy="457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9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5574"/>
            <a:ext cx="8458200" cy="1045080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rgbClr val="C00000"/>
                </a:solidFill>
              </a:rPr>
              <a:t>კიბოს რეგიონალური განაწილება, მაჩვენებელი 100000 მოსახლეზე, კიბოს რეგისტრი, საქართველო</a:t>
            </a:r>
            <a:r>
              <a:rPr lang="ka-GE" sz="2400" b="1">
                <a:solidFill>
                  <a:srgbClr val="C00000"/>
                </a:solidFill>
              </a:rPr>
              <a:t>, 2016</a:t>
            </a:r>
            <a:endParaRPr lang="ka-GE" sz="20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3905" y="6169967"/>
            <a:ext cx="3561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დაავადებათა კონტროლისა და საზოგადოებრივი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ჯანმრთელობის ეროვნული ცენტრი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51" y="6222869"/>
            <a:ext cx="1493649" cy="37798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37591049"/>
              </p:ext>
            </p:extLst>
          </p:nvPr>
        </p:nvGraphicFramePr>
        <p:xfrm>
          <a:off x="228600" y="1198674"/>
          <a:ext cx="8534400" cy="428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4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431">
            <a:off x="446061" y="3189601"/>
            <a:ext cx="1580783" cy="224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28" y="137371"/>
            <a:ext cx="4921918" cy="886831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ეროვნული სტრატეგიის საბაზისო დოკუმენტები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8" descr="Eur Alcohol A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17900" y="2607849"/>
            <a:ext cx="1899600" cy="2567131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4" t="9017" r="32194" b="4332"/>
          <a:stretch/>
        </p:blipFill>
        <p:spPr bwMode="auto">
          <a:xfrm>
            <a:off x="4014027" y="2675048"/>
            <a:ext cx="1723560" cy="243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3460">
            <a:off x="7269400" y="3073358"/>
            <a:ext cx="16223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8889" r="31691" b="3660"/>
          <a:stretch/>
        </p:blipFill>
        <p:spPr bwMode="auto">
          <a:xfrm rot="599108">
            <a:off x="5623229" y="3205276"/>
            <a:ext cx="1550389" cy="215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CT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0" y="5455403"/>
            <a:ext cx="2805430" cy="111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Publication cover of Global strategy to reduce harmful use of alcoho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524">
            <a:off x="4325064" y="4599546"/>
            <a:ext cx="1467979" cy="198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5631736" y="4831898"/>
            <a:ext cx="1447778" cy="1896825"/>
          </a:xfrm>
          <a:prstGeom prst="rect">
            <a:avLst/>
          </a:prstGeom>
        </p:spPr>
      </p:pic>
      <p:pic>
        <p:nvPicPr>
          <p:cNvPr id="14" name="Picture 13" descr="D:\nana mebonia\my documents\NCDs\chronic_diseases\2015\NCD_Book\Captur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678">
            <a:off x="7299004" y="4756203"/>
            <a:ext cx="1558053" cy="194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who.int/entity/cancer/publications/planning_cov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1375960"/>
            <a:ext cx="1238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ho.int/entity/cancer/publications/module2_13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3531">
            <a:off x="1420239" y="1195744"/>
            <a:ext cx="1238250" cy="17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ho.int/entity/cancer/publications/module3_13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59" y="1274103"/>
            <a:ext cx="1238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ho.int/entity/cancer/publications/module4_1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405">
            <a:off x="3783380" y="1336458"/>
            <a:ext cx="1238250" cy="17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8024" y="61774"/>
            <a:ext cx="4195837" cy="2914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96589" y="4776556"/>
            <a:ext cx="1654089" cy="20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39499" cy="655462"/>
          </a:xfrm>
        </p:spPr>
        <p:txBody>
          <a:bodyPr rtlCol="0">
            <a:noAutofit/>
          </a:bodyPr>
          <a:lstStyle/>
          <a:p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ეროვნული განვითარების სტრატეგიის რეკომენდებული სტრუქტურა</a:t>
            </a: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128813"/>
            <a:ext cx="5625276" cy="4301670"/>
          </a:xfrm>
        </p:spPr>
        <p:txBody>
          <a:bodyPr rtlCol="0">
            <a:no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შესავალი – დოკუმენტის მოქმედების სფერო, ხანგრძლივობა, განახლების პერიოდულობა </a:t>
            </a:r>
          </a:p>
          <a:p>
            <a:r>
              <a:rPr lang="ka-GE" sz="2000" b="1" dirty="0">
                <a:solidFill>
                  <a:srgbClr val="002060"/>
                </a:solidFill>
              </a:rPr>
              <a:t>მეთოდოლოგია - შემუშავების პროცესის აღწერა</a:t>
            </a:r>
          </a:p>
          <a:p>
            <a:r>
              <a:rPr lang="ka-GE" sz="2000" b="1" dirty="0">
                <a:solidFill>
                  <a:srgbClr val="002060"/>
                </a:solidFill>
              </a:rPr>
              <a:t>მისაღწევი მიზანი/მიზნები</a:t>
            </a:r>
          </a:p>
          <a:p>
            <a:r>
              <a:rPr lang="ka-GE" sz="2000" b="1" dirty="0">
                <a:solidFill>
                  <a:srgbClr val="002060"/>
                </a:solidFill>
              </a:rPr>
              <a:t> სტრატეგიული ამოცანები </a:t>
            </a:r>
          </a:p>
          <a:p>
            <a:pPr marL="715963" lvl="0" indent="-34290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დასაბუთება</a:t>
            </a:r>
          </a:p>
          <a:p>
            <a:pPr marL="715963" lvl="0" indent="-34290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მიღწევები და გამოწვევები</a:t>
            </a:r>
          </a:p>
          <a:p>
            <a:pPr marL="715963" lvl="0" indent="-342900">
              <a:buFont typeface="Wingdings" panose="05000000000000000000" pitchFamily="2" charset="2"/>
              <a:buChar char="ü"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სტარტეგიული ინტერვენციები</a:t>
            </a:r>
          </a:p>
          <a:p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მონიტორინგი, ანგარიშგება და შეფასება</a:t>
            </a:r>
          </a:p>
          <a:p>
            <a:pPr marL="0" lvl="0" indent="0">
              <a:buNone/>
            </a:pPr>
            <a:r>
              <a:rPr lang="ka-GE" sz="2000" b="1" dirty="0">
                <a:solidFill>
                  <a:srgbClr val="002060"/>
                </a:solidFill>
                <a:latin typeface="Sylfaen" panose="010A0502050306030303" pitchFamily="18" charset="0"/>
              </a:rPr>
              <a:t>საპროგნოზო ბიუჯეტი</a:t>
            </a:r>
            <a:endParaRPr lang="en-US" sz="2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lvl="1"/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08010"/>
            <a:ext cx="9144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00768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2584" y="6215082"/>
            <a:ext cx="529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8082" y="6215082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 descr="Image result for საქართველოს მთავრობ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4" y="2250299"/>
            <a:ext cx="28384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4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1" y="116632"/>
            <a:ext cx="7665798" cy="72008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a-GE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სტრატეგიის ხედვა და მიზნები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31082"/>
              </p:ext>
            </p:extLst>
          </p:nvPr>
        </p:nvGraphicFramePr>
        <p:xfrm>
          <a:off x="177868" y="862443"/>
          <a:ext cx="8788264" cy="482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-21668" y="5877272"/>
            <a:ext cx="9144000" cy="953017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103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" y="6094728"/>
            <a:ext cx="816613" cy="6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066413" y="6158265"/>
            <a:ext cx="3959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დაავადებათა კონტროლისა და საზოგადოებრივი </a:t>
            </a:r>
            <a:endParaRPr lang="en-US" sz="1200" b="1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ka-GE" sz="1200" b="1" dirty="0">
                <a:solidFill>
                  <a:prstClr val="white"/>
                </a:solidFill>
              </a:rPr>
              <a:t>ჯანმრთელობის ეროვნული ცენტრი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668344" y="6250597"/>
            <a:ext cx="1164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98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2509</Words>
  <Application>Microsoft Office PowerPoint</Application>
  <PresentationFormat>On-screen Show (4:3)</PresentationFormat>
  <Paragraphs>432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Sylfaen</vt:lpstr>
      <vt:lpstr>Times New Roman</vt:lpstr>
      <vt:lpstr>Wingdings</vt:lpstr>
      <vt:lpstr>Тема Office</vt:lpstr>
      <vt:lpstr>3_Оформление по умолчанию</vt:lpstr>
      <vt:lpstr>1_Оформление по умолчанию</vt:lpstr>
      <vt:lpstr>Office Theme</vt:lpstr>
      <vt:lpstr>2_Оформление по умолчанию</vt:lpstr>
      <vt:lpstr>Chart</vt:lpstr>
      <vt:lpstr>    კიბოს კონტროლის  ეროვნული სტრატეგია,       2017-2020 სამოქმედო გეგმა  </vt:lpstr>
      <vt:lpstr>სიკვდილიანობის ძირითადი მიზეზები გლობალურად, ყველა ასაკი, 2015</vt:lpstr>
      <vt:lpstr>კიბოს გლობალური გავრცელება, 2015</vt:lpstr>
      <vt:lpstr>სიკვდილის ძირითადი მიზეზები, ყველა ასაკი, საქართველო, 2014</vt:lpstr>
      <vt:lpstr>კიბოს ახალი შემთხვევები, ყველა ლოკალიზაცია,  2003–2016, საქართველო</vt:lpstr>
      <vt:lpstr>კიბოს რეგიონალური განაწილება, მაჩვენებელი 100000 მოსახლეზე, კიბოს რეგისტრი, საქართველო, 2016</vt:lpstr>
      <vt:lpstr>ეროვნული სტრატეგიის საბაზისო დოკუმენტები</vt:lpstr>
      <vt:lpstr>ეროვნული განვითარების სტრატეგიის რეკომენდებული სტრუქტურა</vt:lpstr>
      <vt:lpstr>სტრატეგიის ხედვა და მიზნები</vt:lpstr>
      <vt:lpstr>  სტრატეგიის და სამოქმედო გეგმის ამოცანები </vt:lpstr>
      <vt:lpstr>  სტრატეგიის და სამოქმედო გეგმის ამოცანები (გაგრძელება) </vt:lpstr>
      <vt:lpstr>სამიზნეები 2020 წლისთვის</vt:lpstr>
      <vt:lpstr>სამიზნეები 2020 წლისთვის</vt:lpstr>
      <vt:lpstr>სტრატეგიული ამოცანა 1: სრულყოფილი მონაცემებისადმი ხელმისაწვდომობა</vt:lpstr>
      <vt:lpstr>სტრატეგიული ამოცანა 2: ცხოვრების არაჯანსაღ წესთან, გარემო და პროფესიულ ფაქტორებთან, ინფექციურ აგენტთან დაკავშირებული კიბოს რისკის შემცირება</vt:lpstr>
      <vt:lpstr>PowerPoint Presentation</vt:lpstr>
      <vt:lpstr>PowerPoint Presentation</vt:lpstr>
      <vt:lpstr> ჯანდაცვის ყველა დონეზე  ხარისხიანი სამედიცინო მომსახურების ხელმისაწვდომობის გაზრდა</vt:lpstr>
      <vt:lpstr> დროული დიაგნოსტიკის გზით კიბოთი    სიკვდილიანობის შემცირება</vt:lpstr>
      <vt:lpstr>  გადარჩენის მაქსიმალური შესაძლებლობისა  და ცხოვრების ხარისხიანი წლების უზრუნველყოფა სწორი მკურნალობის გზით  </vt:lpstr>
      <vt:lpstr> სტარტეგიული ამოცანა 8 ონკოლოგიურ პაციენტთა პალიატიური მზრუნველობით მაქსიმალური  მოცვა </vt:lpstr>
      <vt:lpstr>ადამიანური რესურსების განვითარება კიბოს კონტროლისა და მართვის მიზნით</vt:lpstr>
      <vt:lpstr> პრეციზიოზული (ზუსტი/ პერსონალიზებული) მედიცინის განვითარების,  კვლევებისა და მკურნალობის თანამედროვე მიდგომების ხელშეწყობა  </vt:lpstr>
      <vt:lpstr>სტრატეგიაში ასახული ImPACT  მისიის ძირითადი რეკომენდაციები</vt:lpstr>
      <vt:lpstr>სტრატეგიაში ასახული ImPACT  მისიის ძირითადი რეკომენდაციები</vt:lpstr>
      <vt:lpstr>სტრატეგიაში ასახული ImPACT  მისიის ძირითადი რეკომენდაციები</vt:lpstr>
      <vt:lpstr>სტრატეგიაში ასახული ImPACT  მისიის ძირითადი რეკომენდაციები</vt:lpstr>
      <vt:lpstr> სტრატეგია მულტისექტორულია  შესრულებაზე პასუხისმგებელი უწყებები და ორგანიზაციები: </vt:lpstr>
      <vt:lpstr> ძირითადი ინდიკატორები  </vt:lpstr>
      <vt:lpstr>კიბოს სტრატეგიის ერთი წლის სავარაუდო ბიუჯეტი (≈51.5 მლნ.)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Control National Strategy</dc:title>
  <dc:creator>Admin</dc:creator>
  <cp:lastModifiedBy>Nana Mebonia</cp:lastModifiedBy>
  <cp:revision>624</cp:revision>
  <dcterms:created xsi:type="dcterms:W3CDTF">2013-11-23T20:50:48Z</dcterms:created>
  <dcterms:modified xsi:type="dcterms:W3CDTF">2017-06-28T12:50:36Z</dcterms:modified>
</cp:coreProperties>
</file>